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2" r:id="rId4"/>
  </p:sldMasterIdLst>
  <p:notesMasterIdLst>
    <p:notesMasterId r:id="rId14"/>
  </p:notesMasterIdLst>
  <p:sldIdLst>
    <p:sldId id="2147479616" r:id="rId5"/>
    <p:sldId id="2147481889" r:id="rId6"/>
    <p:sldId id="267" r:id="rId7"/>
    <p:sldId id="2147481897" r:id="rId8"/>
    <p:sldId id="2147481894" r:id="rId9"/>
    <p:sldId id="2147481895" r:id="rId10"/>
    <p:sldId id="2147481892" r:id="rId11"/>
    <p:sldId id="2147481893" r:id="rId12"/>
    <p:sldId id="214748174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3435"/>
    <a:srgbClr val="71D9FF"/>
    <a:srgbClr val="5DA7E7"/>
    <a:srgbClr val="FFF6DE"/>
    <a:srgbClr val="AC62FF"/>
    <a:srgbClr val="0A0B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BDC7D1-27CD-C146-AE0D-D0610098ECD6}" v="17" dt="2025-04-24T15:38:01.4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ck Greenfield" userId="93b6e9b1-92be-486d-b5ca-cce93563df71" providerId="ADAL" clId="{97BDC7D1-27CD-C146-AE0D-D0610098ECD6}"/>
    <pc:docChg chg="undo custSel modSld">
      <pc:chgData name="Nick Greenfield" userId="93b6e9b1-92be-486d-b5ca-cce93563df71" providerId="ADAL" clId="{97BDC7D1-27CD-C146-AE0D-D0610098ECD6}" dt="2025-04-24T15:38:01.412" v="23" actId="20577"/>
      <pc:docMkLst>
        <pc:docMk/>
      </pc:docMkLst>
      <pc:sldChg chg="modSp mod">
        <pc:chgData name="Nick Greenfield" userId="93b6e9b1-92be-486d-b5ca-cce93563df71" providerId="ADAL" clId="{97BDC7D1-27CD-C146-AE0D-D0610098ECD6}" dt="2025-04-24T15:35:56.491" v="19" actId="14100"/>
        <pc:sldMkLst>
          <pc:docMk/>
          <pc:sldMk cId="762875860" sldId="2147481892"/>
        </pc:sldMkLst>
        <pc:spChg chg="mod">
          <ac:chgData name="Nick Greenfield" userId="93b6e9b1-92be-486d-b5ca-cce93563df71" providerId="ADAL" clId="{97BDC7D1-27CD-C146-AE0D-D0610098ECD6}" dt="2025-04-24T15:35:56.491" v="19" actId="14100"/>
          <ac:spMkLst>
            <pc:docMk/>
            <pc:sldMk cId="762875860" sldId="2147481892"/>
            <ac:spMk id="28" creationId="{92B7F623-37F9-7924-D19F-27F0EF6BC811}"/>
          </ac:spMkLst>
        </pc:spChg>
      </pc:sldChg>
      <pc:sldChg chg="modNotesTx">
        <pc:chgData name="Nick Greenfield" userId="93b6e9b1-92be-486d-b5ca-cce93563df71" providerId="ADAL" clId="{97BDC7D1-27CD-C146-AE0D-D0610098ECD6}" dt="2025-04-24T15:38:01.412" v="23" actId="20577"/>
        <pc:sldMkLst>
          <pc:docMk/>
          <pc:sldMk cId="2278792539" sldId="2147481893"/>
        </pc:sldMkLst>
      </pc:sldChg>
      <pc:sldChg chg="modSp mod">
        <pc:chgData name="Nick Greenfield" userId="93b6e9b1-92be-486d-b5ca-cce93563df71" providerId="ADAL" clId="{97BDC7D1-27CD-C146-AE0D-D0610098ECD6}" dt="2025-04-24T15:25:54.056" v="14" actId="1076"/>
        <pc:sldMkLst>
          <pc:docMk/>
          <pc:sldMk cId="3128431198" sldId="2147481895"/>
        </pc:sldMkLst>
        <pc:spChg chg="mod">
          <ac:chgData name="Nick Greenfield" userId="93b6e9b1-92be-486d-b5ca-cce93563df71" providerId="ADAL" clId="{97BDC7D1-27CD-C146-AE0D-D0610098ECD6}" dt="2025-04-24T15:25:50.561" v="13" actId="14100"/>
          <ac:spMkLst>
            <pc:docMk/>
            <pc:sldMk cId="3128431198" sldId="2147481895"/>
            <ac:spMk id="2" creationId="{F7DE7DCE-2646-E601-5EE7-0EAA09F5C0A8}"/>
          </ac:spMkLst>
        </pc:spChg>
        <pc:spChg chg="mod">
          <ac:chgData name="Nick Greenfield" userId="93b6e9b1-92be-486d-b5ca-cce93563df71" providerId="ADAL" clId="{97BDC7D1-27CD-C146-AE0D-D0610098ECD6}" dt="2025-04-24T15:25:54.056" v="14" actId="1076"/>
          <ac:spMkLst>
            <pc:docMk/>
            <pc:sldMk cId="3128431198" sldId="2147481895"/>
            <ac:spMk id="4" creationId="{1DE2B50B-2B27-8995-038D-AC47B2DE17E3}"/>
          </ac:spMkLst>
        </pc:spChg>
        <pc:spChg chg="mod">
          <ac:chgData name="Nick Greenfield" userId="93b6e9b1-92be-486d-b5ca-cce93563df71" providerId="ADAL" clId="{97BDC7D1-27CD-C146-AE0D-D0610098ECD6}" dt="2025-04-24T14:53:24.077" v="0" actId="2085"/>
          <ac:spMkLst>
            <pc:docMk/>
            <pc:sldMk cId="3128431198" sldId="2147481895"/>
            <ac:spMk id="72" creationId="{44784A87-D78F-CF60-EC68-C151D82AA153}"/>
          </ac:spMkLst>
        </pc:spChg>
        <pc:spChg chg="mod">
          <ac:chgData name="Nick Greenfield" userId="93b6e9b1-92be-486d-b5ca-cce93563df71" providerId="ADAL" clId="{97BDC7D1-27CD-C146-AE0D-D0610098ECD6}" dt="2025-04-24T15:25:47.877" v="12" actId="14100"/>
          <ac:spMkLst>
            <pc:docMk/>
            <pc:sldMk cId="3128431198" sldId="2147481895"/>
            <ac:spMk id="102" creationId="{F66157B1-8419-5976-2B8C-32ECF3ACA15E}"/>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1A72A1-888B-4A63-8344-D9E7FFA13EB1}"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531C3F09-8239-48C4-A29D-D4ADDBC24805}">
      <dgm:prSet/>
      <dgm:spPr/>
      <dgm:t>
        <a:bodyPr/>
        <a:lstStyle/>
        <a:p>
          <a:pPr>
            <a:lnSpc>
              <a:spcPct val="100000"/>
            </a:lnSpc>
          </a:pPr>
          <a:r>
            <a:rPr lang="en-US"/>
            <a:t>Real-time data ingestion at scale for RAG</a:t>
          </a:r>
        </a:p>
      </dgm:t>
    </dgm:pt>
    <dgm:pt modelId="{8B685167-F192-4EAB-8269-7BAEA7E52FB5}" type="parTrans" cxnId="{F26CB89A-837F-4AC6-BB9B-BC0771BDF75D}">
      <dgm:prSet/>
      <dgm:spPr/>
      <dgm:t>
        <a:bodyPr/>
        <a:lstStyle/>
        <a:p>
          <a:endParaRPr lang="en-US"/>
        </a:p>
      </dgm:t>
    </dgm:pt>
    <dgm:pt modelId="{0E00532B-F8C7-472C-AE42-06C315832136}" type="sibTrans" cxnId="{F26CB89A-837F-4AC6-BB9B-BC0771BDF75D}">
      <dgm:prSet/>
      <dgm:spPr/>
      <dgm:t>
        <a:bodyPr/>
        <a:lstStyle/>
        <a:p>
          <a:pPr>
            <a:lnSpc>
              <a:spcPct val="100000"/>
            </a:lnSpc>
          </a:pPr>
          <a:endParaRPr lang="en-US"/>
        </a:p>
      </dgm:t>
    </dgm:pt>
    <dgm:pt modelId="{B4229E3B-21A6-4892-867B-6B7F4805DC5D}">
      <dgm:prSet/>
      <dgm:spPr/>
      <dgm:t>
        <a:bodyPr/>
        <a:lstStyle/>
        <a:p>
          <a:pPr>
            <a:lnSpc>
              <a:spcPct val="100000"/>
            </a:lnSpc>
          </a:pPr>
          <a:r>
            <a:rPr lang="en-US"/>
            <a:t>Agent function tool calling</a:t>
          </a:r>
        </a:p>
      </dgm:t>
    </dgm:pt>
    <dgm:pt modelId="{7A84BE47-4654-4F2D-AD96-990554D4F3AF}" type="parTrans" cxnId="{F665855F-D6A2-4D07-84AC-3E40DFD2A0DB}">
      <dgm:prSet/>
      <dgm:spPr/>
      <dgm:t>
        <a:bodyPr/>
        <a:lstStyle/>
        <a:p>
          <a:endParaRPr lang="en-US"/>
        </a:p>
      </dgm:t>
    </dgm:pt>
    <dgm:pt modelId="{F4C38AAA-10A2-40EE-A30D-667B3C29C958}" type="sibTrans" cxnId="{F665855F-D6A2-4D07-84AC-3E40DFD2A0DB}">
      <dgm:prSet/>
      <dgm:spPr/>
      <dgm:t>
        <a:bodyPr/>
        <a:lstStyle/>
        <a:p>
          <a:pPr>
            <a:lnSpc>
              <a:spcPct val="100000"/>
            </a:lnSpc>
          </a:pPr>
          <a:endParaRPr lang="en-US"/>
        </a:p>
      </dgm:t>
    </dgm:pt>
    <dgm:pt modelId="{17425897-C901-4AD6-A5DA-13BA1162DFC8}">
      <dgm:prSet/>
      <dgm:spPr/>
      <dgm:t>
        <a:bodyPr/>
        <a:lstStyle/>
        <a:p>
          <a:pPr>
            <a:lnSpc>
              <a:spcPct val="100000"/>
            </a:lnSpc>
          </a:pPr>
          <a:r>
            <a:rPr lang="en-US"/>
            <a:t>Orchestration with durable functions</a:t>
          </a:r>
        </a:p>
      </dgm:t>
    </dgm:pt>
    <dgm:pt modelId="{74818A56-F04D-4159-8216-779392D4C613}" type="parTrans" cxnId="{68BEB423-6A2A-4042-86E1-B75FB7089B40}">
      <dgm:prSet/>
      <dgm:spPr/>
      <dgm:t>
        <a:bodyPr/>
        <a:lstStyle/>
        <a:p>
          <a:endParaRPr lang="en-US"/>
        </a:p>
      </dgm:t>
    </dgm:pt>
    <dgm:pt modelId="{78BACC1C-7B72-4AF1-A55C-FAE3901DC4E6}" type="sibTrans" cxnId="{68BEB423-6A2A-4042-86E1-B75FB7089B40}">
      <dgm:prSet/>
      <dgm:spPr/>
      <dgm:t>
        <a:bodyPr/>
        <a:lstStyle/>
        <a:p>
          <a:endParaRPr lang="en-US"/>
        </a:p>
      </dgm:t>
    </dgm:pt>
    <dgm:pt modelId="{9A4760CF-2953-47FA-BE41-5500554BC8EC}" type="pres">
      <dgm:prSet presAssocID="{CE1A72A1-888B-4A63-8344-D9E7FFA13EB1}" presName="root" presStyleCnt="0">
        <dgm:presLayoutVars>
          <dgm:dir/>
          <dgm:resizeHandles val="exact"/>
        </dgm:presLayoutVars>
      </dgm:prSet>
      <dgm:spPr/>
    </dgm:pt>
    <dgm:pt modelId="{E137B6FF-D09D-4449-BB35-C7123730B3A0}" type="pres">
      <dgm:prSet presAssocID="{CE1A72A1-888B-4A63-8344-D9E7FFA13EB1}" presName="container" presStyleCnt="0">
        <dgm:presLayoutVars>
          <dgm:dir/>
          <dgm:resizeHandles val="exact"/>
        </dgm:presLayoutVars>
      </dgm:prSet>
      <dgm:spPr/>
    </dgm:pt>
    <dgm:pt modelId="{183C4D8A-DED0-439B-97C0-65A61B4E97F9}" type="pres">
      <dgm:prSet presAssocID="{531C3F09-8239-48C4-A29D-D4ADDBC24805}" presName="compNode" presStyleCnt="0"/>
      <dgm:spPr/>
    </dgm:pt>
    <dgm:pt modelId="{89F86560-62A4-4B2A-8F1D-E1B70F44AECA}" type="pres">
      <dgm:prSet presAssocID="{531C3F09-8239-48C4-A29D-D4ADDBC24805}" presName="iconBgRect" presStyleLbl="bgShp" presStyleIdx="0" presStyleCnt="3"/>
      <dgm:spPr/>
    </dgm:pt>
    <dgm:pt modelId="{8EC9723B-D88D-4720-8F71-72ACBA6DD369}" type="pres">
      <dgm:prSet presAssocID="{531C3F09-8239-48C4-A29D-D4ADDBC2480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10D3268E-B3CB-49EB-BF2D-978DF17884CC}" type="pres">
      <dgm:prSet presAssocID="{531C3F09-8239-48C4-A29D-D4ADDBC24805}" presName="spaceRect" presStyleCnt="0"/>
      <dgm:spPr/>
    </dgm:pt>
    <dgm:pt modelId="{E5E39F5A-B593-497D-8A12-7C5D44BA6F3E}" type="pres">
      <dgm:prSet presAssocID="{531C3F09-8239-48C4-A29D-D4ADDBC24805}" presName="textRect" presStyleLbl="revTx" presStyleIdx="0" presStyleCnt="3">
        <dgm:presLayoutVars>
          <dgm:chMax val="1"/>
          <dgm:chPref val="1"/>
        </dgm:presLayoutVars>
      </dgm:prSet>
      <dgm:spPr/>
    </dgm:pt>
    <dgm:pt modelId="{8D8844D8-8F51-4AD3-A113-F314DD8B4EAD}" type="pres">
      <dgm:prSet presAssocID="{0E00532B-F8C7-472C-AE42-06C315832136}" presName="sibTrans" presStyleLbl="sibTrans2D1" presStyleIdx="0" presStyleCnt="0"/>
      <dgm:spPr/>
    </dgm:pt>
    <dgm:pt modelId="{1E0E0912-0FDA-485F-BF9B-1C3DB6EEFDF6}" type="pres">
      <dgm:prSet presAssocID="{B4229E3B-21A6-4892-867B-6B7F4805DC5D}" presName="compNode" presStyleCnt="0"/>
      <dgm:spPr/>
    </dgm:pt>
    <dgm:pt modelId="{538E0333-903D-4B91-A2B1-0BCCC85C6A49}" type="pres">
      <dgm:prSet presAssocID="{B4229E3B-21A6-4892-867B-6B7F4805DC5D}" presName="iconBgRect" presStyleLbl="bgShp" presStyleIdx="1" presStyleCnt="3"/>
      <dgm:spPr/>
    </dgm:pt>
    <dgm:pt modelId="{F2638E7B-3D3F-4A4F-8DFC-1861FB367DD9}" type="pres">
      <dgm:prSet presAssocID="{B4229E3B-21A6-4892-867B-6B7F4805DC5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all center"/>
        </a:ext>
      </dgm:extLst>
    </dgm:pt>
    <dgm:pt modelId="{7962539F-D372-4CF5-B0E6-E625BB732838}" type="pres">
      <dgm:prSet presAssocID="{B4229E3B-21A6-4892-867B-6B7F4805DC5D}" presName="spaceRect" presStyleCnt="0"/>
      <dgm:spPr/>
    </dgm:pt>
    <dgm:pt modelId="{43096A99-C889-4AA4-8B33-5099A8E19DF9}" type="pres">
      <dgm:prSet presAssocID="{B4229E3B-21A6-4892-867B-6B7F4805DC5D}" presName="textRect" presStyleLbl="revTx" presStyleIdx="1" presStyleCnt="3">
        <dgm:presLayoutVars>
          <dgm:chMax val="1"/>
          <dgm:chPref val="1"/>
        </dgm:presLayoutVars>
      </dgm:prSet>
      <dgm:spPr/>
    </dgm:pt>
    <dgm:pt modelId="{B09ABB61-C386-42F2-BBDE-B85E4FF54027}" type="pres">
      <dgm:prSet presAssocID="{F4C38AAA-10A2-40EE-A30D-667B3C29C958}" presName="sibTrans" presStyleLbl="sibTrans2D1" presStyleIdx="0" presStyleCnt="0"/>
      <dgm:spPr/>
    </dgm:pt>
    <dgm:pt modelId="{D7465103-0EB1-4BF1-B6A1-99902F17511C}" type="pres">
      <dgm:prSet presAssocID="{17425897-C901-4AD6-A5DA-13BA1162DFC8}" presName="compNode" presStyleCnt="0"/>
      <dgm:spPr/>
    </dgm:pt>
    <dgm:pt modelId="{C149AC80-371C-465A-83E8-FD32E2DC0E86}" type="pres">
      <dgm:prSet presAssocID="{17425897-C901-4AD6-A5DA-13BA1162DFC8}" presName="iconBgRect" presStyleLbl="bgShp" presStyleIdx="2" presStyleCnt="3"/>
      <dgm:spPr/>
    </dgm:pt>
    <dgm:pt modelId="{CB796E97-CC50-4A08-9E97-02C4E9F7F0C5}" type="pres">
      <dgm:prSet presAssocID="{17425897-C901-4AD6-A5DA-13BA1162DFC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ears"/>
        </a:ext>
      </dgm:extLst>
    </dgm:pt>
    <dgm:pt modelId="{487E35C4-7FE4-4006-B621-0325BE7075BE}" type="pres">
      <dgm:prSet presAssocID="{17425897-C901-4AD6-A5DA-13BA1162DFC8}" presName="spaceRect" presStyleCnt="0"/>
      <dgm:spPr/>
    </dgm:pt>
    <dgm:pt modelId="{62F15C02-01D3-4D6C-AE63-0AAE687ED6EF}" type="pres">
      <dgm:prSet presAssocID="{17425897-C901-4AD6-A5DA-13BA1162DFC8}" presName="textRect" presStyleLbl="revTx" presStyleIdx="2" presStyleCnt="3" custScaleX="115965" custLinFactNeighborX="7458" custLinFactNeighborY="-7286">
        <dgm:presLayoutVars>
          <dgm:chMax val="1"/>
          <dgm:chPref val="1"/>
        </dgm:presLayoutVars>
      </dgm:prSet>
      <dgm:spPr/>
    </dgm:pt>
  </dgm:ptLst>
  <dgm:cxnLst>
    <dgm:cxn modelId="{7AD62C0C-8D17-48D3-9282-67B015B27CA8}" type="presOf" srcId="{B4229E3B-21A6-4892-867B-6B7F4805DC5D}" destId="{43096A99-C889-4AA4-8B33-5099A8E19DF9}" srcOrd="0" destOrd="0" presId="urn:microsoft.com/office/officeart/2018/2/layout/IconCircleList"/>
    <dgm:cxn modelId="{68BEB423-6A2A-4042-86E1-B75FB7089B40}" srcId="{CE1A72A1-888B-4A63-8344-D9E7FFA13EB1}" destId="{17425897-C901-4AD6-A5DA-13BA1162DFC8}" srcOrd="2" destOrd="0" parTransId="{74818A56-F04D-4159-8216-779392D4C613}" sibTransId="{78BACC1C-7B72-4AF1-A55C-FAE3901DC4E6}"/>
    <dgm:cxn modelId="{F665855F-D6A2-4D07-84AC-3E40DFD2A0DB}" srcId="{CE1A72A1-888B-4A63-8344-D9E7FFA13EB1}" destId="{B4229E3B-21A6-4892-867B-6B7F4805DC5D}" srcOrd="1" destOrd="0" parTransId="{7A84BE47-4654-4F2D-AD96-990554D4F3AF}" sibTransId="{F4C38AAA-10A2-40EE-A30D-667B3C29C958}"/>
    <dgm:cxn modelId="{F26CB89A-837F-4AC6-BB9B-BC0771BDF75D}" srcId="{CE1A72A1-888B-4A63-8344-D9E7FFA13EB1}" destId="{531C3F09-8239-48C4-A29D-D4ADDBC24805}" srcOrd="0" destOrd="0" parTransId="{8B685167-F192-4EAB-8269-7BAEA7E52FB5}" sibTransId="{0E00532B-F8C7-472C-AE42-06C315832136}"/>
    <dgm:cxn modelId="{873DF8B5-51F5-465B-A7AF-F7242055DB83}" type="presOf" srcId="{CE1A72A1-888B-4A63-8344-D9E7FFA13EB1}" destId="{9A4760CF-2953-47FA-BE41-5500554BC8EC}" srcOrd="0" destOrd="0" presId="urn:microsoft.com/office/officeart/2018/2/layout/IconCircleList"/>
    <dgm:cxn modelId="{F46462C9-BF06-41D6-BBA2-94EE42EA374C}" type="presOf" srcId="{17425897-C901-4AD6-A5DA-13BA1162DFC8}" destId="{62F15C02-01D3-4D6C-AE63-0AAE687ED6EF}" srcOrd="0" destOrd="0" presId="urn:microsoft.com/office/officeart/2018/2/layout/IconCircleList"/>
    <dgm:cxn modelId="{4F3EE9CC-BC8A-4E87-8807-593495CA6D00}" type="presOf" srcId="{531C3F09-8239-48C4-A29D-D4ADDBC24805}" destId="{E5E39F5A-B593-497D-8A12-7C5D44BA6F3E}" srcOrd="0" destOrd="0" presId="urn:microsoft.com/office/officeart/2018/2/layout/IconCircleList"/>
    <dgm:cxn modelId="{A69203D1-B850-4043-BCD2-B7E5AD485BF2}" type="presOf" srcId="{F4C38AAA-10A2-40EE-A30D-667B3C29C958}" destId="{B09ABB61-C386-42F2-BBDE-B85E4FF54027}" srcOrd="0" destOrd="0" presId="urn:microsoft.com/office/officeart/2018/2/layout/IconCircleList"/>
    <dgm:cxn modelId="{303359E8-ACDF-4AC0-9492-3FBFE800E0F6}" type="presOf" srcId="{0E00532B-F8C7-472C-AE42-06C315832136}" destId="{8D8844D8-8F51-4AD3-A113-F314DD8B4EAD}" srcOrd="0" destOrd="0" presId="urn:microsoft.com/office/officeart/2018/2/layout/IconCircleList"/>
    <dgm:cxn modelId="{4AA16875-3F7C-4EE5-B51E-73D10B84AACF}" type="presParOf" srcId="{9A4760CF-2953-47FA-BE41-5500554BC8EC}" destId="{E137B6FF-D09D-4449-BB35-C7123730B3A0}" srcOrd="0" destOrd="0" presId="urn:microsoft.com/office/officeart/2018/2/layout/IconCircleList"/>
    <dgm:cxn modelId="{3AB308D3-AF7B-4FB8-8BFA-012469F21307}" type="presParOf" srcId="{E137B6FF-D09D-4449-BB35-C7123730B3A0}" destId="{183C4D8A-DED0-439B-97C0-65A61B4E97F9}" srcOrd="0" destOrd="0" presId="urn:microsoft.com/office/officeart/2018/2/layout/IconCircleList"/>
    <dgm:cxn modelId="{DAD2ADA2-65DE-4418-972F-7CB79E1EE47B}" type="presParOf" srcId="{183C4D8A-DED0-439B-97C0-65A61B4E97F9}" destId="{89F86560-62A4-4B2A-8F1D-E1B70F44AECA}" srcOrd="0" destOrd="0" presId="urn:microsoft.com/office/officeart/2018/2/layout/IconCircleList"/>
    <dgm:cxn modelId="{0D0AC569-12C4-486A-81A7-7B285CCE1796}" type="presParOf" srcId="{183C4D8A-DED0-439B-97C0-65A61B4E97F9}" destId="{8EC9723B-D88D-4720-8F71-72ACBA6DD369}" srcOrd="1" destOrd="0" presId="urn:microsoft.com/office/officeart/2018/2/layout/IconCircleList"/>
    <dgm:cxn modelId="{6568A38A-1EAE-4F25-B067-7E50BBE0C7BA}" type="presParOf" srcId="{183C4D8A-DED0-439B-97C0-65A61B4E97F9}" destId="{10D3268E-B3CB-49EB-BF2D-978DF17884CC}" srcOrd="2" destOrd="0" presId="urn:microsoft.com/office/officeart/2018/2/layout/IconCircleList"/>
    <dgm:cxn modelId="{E3277F1D-0049-4174-8F85-271D749A813D}" type="presParOf" srcId="{183C4D8A-DED0-439B-97C0-65A61B4E97F9}" destId="{E5E39F5A-B593-497D-8A12-7C5D44BA6F3E}" srcOrd="3" destOrd="0" presId="urn:microsoft.com/office/officeart/2018/2/layout/IconCircleList"/>
    <dgm:cxn modelId="{9A98A27D-0AC3-4233-8BF0-F850CAE0D987}" type="presParOf" srcId="{E137B6FF-D09D-4449-BB35-C7123730B3A0}" destId="{8D8844D8-8F51-4AD3-A113-F314DD8B4EAD}" srcOrd="1" destOrd="0" presId="urn:microsoft.com/office/officeart/2018/2/layout/IconCircleList"/>
    <dgm:cxn modelId="{4C8944C4-3E01-42FF-B515-62B5AEACDEE7}" type="presParOf" srcId="{E137B6FF-D09D-4449-BB35-C7123730B3A0}" destId="{1E0E0912-0FDA-485F-BF9B-1C3DB6EEFDF6}" srcOrd="2" destOrd="0" presId="urn:microsoft.com/office/officeart/2018/2/layout/IconCircleList"/>
    <dgm:cxn modelId="{C36B1A2C-F292-4940-A932-89BEB4C6165D}" type="presParOf" srcId="{1E0E0912-0FDA-485F-BF9B-1C3DB6EEFDF6}" destId="{538E0333-903D-4B91-A2B1-0BCCC85C6A49}" srcOrd="0" destOrd="0" presId="urn:microsoft.com/office/officeart/2018/2/layout/IconCircleList"/>
    <dgm:cxn modelId="{57ED3506-4391-458B-B8B0-3FE91EC89434}" type="presParOf" srcId="{1E0E0912-0FDA-485F-BF9B-1C3DB6EEFDF6}" destId="{F2638E7B-3D3F-4A4F-8DFC-1861FB367DD9}" srcOrd="1" destOrd="0" presId="urn:microsoft.com/office/officeart/2018/2/layout/IconCircleList"/>
    <dgm:cxn modelId="{DE91E5DE-D879-40A9-80CE-56D223CBD16D}" type="presParOf" srcId="{1E0E0912-0FDA-485F-BF9B-1C3DB6EEFDF6}" destId="{7962539F-D372-4CF5-B0E6-E625BB732838}" srcOrd="2" destOrd="0" presId="urn:microsoft.com/office/officeart/2018/2/layout/IconCircleList"/>
    <dgm:cxn modelId="{9DCC3DE8-423E-4D82-B1A8-1819B36A1DAC}" type="presParOf" srcId="{1E0E0912-0FDA-485F-BF9B-1C3DB6EEFDF6}" destId="{43096A99-C889-4AA4-8B33-5099A8E19DF9}" srcOrd="3" destOrd="0" presId="urn:microsoft.com/office/officeart/2018/2/layout/IconCircleList"/>
    <dgm:cxn modelId="{DB553D4C-B186-45F6-B603-A34619C27355}" type="presParOf" srcId="{E137B6FF-D09D-4449-BB35-C7123730B3A0}" destId="{B09ABB61-C386-42F2-BBDE-B85E4FF54027}" srcOrd="3" destOrd="0" presId="urn:microsoft.com/office/officeart/2018/2/layout/IconCircleList"/>
    <dgm:cxn modelId="{F0D0B72F-9471-4CE8-A674-3667663CA3E6}" type="presParOf" srcId="{E137B6FF-D09D-4449-BB35-C7123730B3A0}" destId="{D7465103-0EB1-4BF1-B6A1-99902F17511C}" srcOrd="4" destOrd="0" presId="urn:microsoft.com/office/officeart/2018/2/layout/IconCircleList"/>
    <dgm:cxn modelId="{3843F46C-39F8-4746-906C-C147D772CCC4}" type="presParOf" srcId="{D7465103-0EB1-4BF1-B6A1-99902F17511C}" destId="{C149AC80-371C-465A-83E8-FD32E2DC0E86}" srcOrd="0" destOrd="0" presId="urn:microsoft.com/office/officeart/2018/2/layout/IconCircleList"/>
    <dgm:cxn modelId="{9AD22B67-D5DA-4012-AD6A-3E06BF498BC3}" type="presParOf" srcId="{D7465103-0EB1-4BF1-B6A1-99902F17511C}" destId="{CB796E97-CC50-4A08-9E97-02C4E9F7F0C5}" srcOrd="1" destOrd="0" presId="urn:microsoft.com/office/officeart/2018/2/layout/IconCircleList"/>
    <dgm:cxn modelId="{6378BE4A-53BE-411C-A611-A8FBFD7479E3}" type="presParOf" srcId="{D7465103-0EB1-4BF1-B6A1-99902F17511C}" destId="{487E35C4-7FE4-4006-B621-0325BE7075BE}" srcOrd="2" destOrd="0" presId="urn:microsoft.com/office/officeart/2018/2/layout/IconCircleList"/>
    <dgm:cxn modelId="{745181DD-DDA3-4A67-9CF6-97C11C8083B3}" type="presParOf" srcId="{D7465103-0EB1-4BF1-B6A1-99902F17511C}" destId="{62F15C02-01D3-4D6C-AE63-0AAE687ED6EF}"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F86560-62A4-4B2A-8F1D-E1B70F44AECA}">
      <dsp:nvSpPr>
        <dsp:cNvPr id="0" name=""/>
        <dsp:cNvSpPr/>
      </dsp:nvSpPr>
      <dsp:spPr>
        <a:xfrm>
          <a:off x="82853" y="649464"/>
          <a:ext cx="717006" cy="71700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C9723B-D88D-4720-8F71-72ACBA6DD369}">
      <dsp:nvSpPr>
        <dsp:cNvPr id="0" name=""/>
        <dsp:cNvSpPr/>
      </dsp:nvSpPr>
      <dsp:spPr>
        <a:xfrm>
          <a:off x="233425" y="800036"/>
          <a:ext cx="415863" cy="4158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E39F5A-B593-497D-8A12-7C5D44BA6F3E}">
      <dsp:nvSpPr>
        <dsp:cNvPr id="0" name=""/>
        <dsp:cNvSpPr/>
      </dsp:nvSpPr>
      <dsp:spPr>
        <a:xfrm>
          <a:off x="953504" y="649464"/>
          <a:ext cx="1690086" cy="717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Real-time data ingestion at scale for RAG</a:t>
          </a:r>
        </a:p>
      </dsp:txBody>
      <dsp:txXfrm>
        <a:off x="953504" y="649464"/>
        <a:ext cx="1690086" cy="717006"/>
      </dsp:txXfrm>
    </dsp:sp>
    <dsp:sp modelId="{538E0333-903D-4B91-A2B1-0BCCC85C6A49}">
      <dsp:nvSpPr>
        <dsp:cNvPr id="0" name=""/>
        <dsp:cNvSpPr/>
      </dsp:nvSpPr>
      <dsp:spPr>
        <a:xfrm>
          <a:off x="2938076" y="649464"/>
          <a:ext cx="717006" cy="71700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638E7B-3D3F-4A4F-8DFC-1861FB367DD9}">
      <dsp:nvSpPr>
        <dsp:cNvPr id="0" name=""/>
        <dsp:cNvSpPr/>
      </dsp:nvSpPr>
      <dsp:spPr>
        <a:xfrm>
          <a:off x="3088647" y="800036"/>
          <a:ext cx="415863" cy="4158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096A99-C889-4AA4-8B33-5099A8E19DF9}">
      <dsp:nvSpPr>
        <dsp:cNvPr id="0" name=""/>
        <dsp:cNvSpPr/>
      </dsp:nvSpPr>
      <dsp:spPr>
        <a:xfrm>
          <a:off x="3808726" y="649464"/>
          <a:ext cx="1690086" cy="717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Agent function tool calling</a:t>
          </a:r>
        </a:p>
      </dsp:txBody>
      <dsp:txXfrm>
        <a:off x="3808726" y="649464"/>
        <a:ext cx="1690086" cy="717006"/>
      </dsp:txXfrm>
    </dsp:sp>
    <dsp:sp modelId="{C149AC80-371C-465A-83E8-FD32E2DC0E86}">
      <dsp:nvSpPr>
        <dsp:cNvPr id="0" name=""/>
        <dsp:cNvSpPr/>
      </dsp:nvSpPr>
      <dsp:spPr>
        <a:xfrm>
          <a:off x="5793298" y="649464"/>
          <a:ext cx="717006" cy="71700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796E97-CC50-4A08-9E97-02C4E9F7F0C5}">
      <dsp:nvSpPr>
        <dsp:cNvPr id="0" name=""/>
        <dsp:cNvSpPr/>
      </dsp:nvSpPr>
      <dsp:spPr>
        <a:xfrm>
          <a:off x="5943869" y="800036"/>
          <a:ext cx="415863" cy="41586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F15C02-01D3-4D6C-AE63-0AAE687ED6EF}">
      <dsp:nvSpPr>
        <dsp:cNvPr id="0" name=""/>
        <dsp:cNvSpPr/>
      </dsp:nvSpPr>
      <dsp:spPr>
        <a:xfrm>
          <a:off x="6611891" y="597223"/>
          <a:ext cx="1959909" cy="7170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Orchestration with durable functions</a:t>
          </a:r>
        </a:p>
      </dsp:txBody>
      <dsp:txXfrm>
        <a:off x="6611891" y="597223"/>
        <a:ext cx="1959909" cy="71700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F405CB-82A4-468A-A648-ECE9F1B9182C}" type="datetimeFigureOut">
              <a:rPr lang="en-US" smtClean="0"/>
              <a:t>4/24/2025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822E6C-A02C-4BB1-90E8-FA24A474D4B7}" type="slidenum">
              <a:rPr lang="en-US" smtClean="0"/>
              <a:t>‹#›</a:t>
            </a:fld>
            <a:endParaRPr lang="en-US"/>
          </a:p>
        </p:txBody>
      </p:sp>
    </p:spTree>
    <p:extLst>
      <p:ext uri="{BB962C8B-B14F-4D97-AF65-F5344CB8AC3E}">
        <p14:creationId xmlns:p14="http://schemas.microsoft.com/office/powerpoint/2010/main" val="3218720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Bef>
                <a:spcPts val="450"/>
              </a:spcBef>
              <a:spcAft>
                <a:spcPts val="750"/>
              </a:spcAft>
              <a:buNone/>
            </a:pPr>
            <a:r>
              <a:rPr lang="en-US" b="0" i="0">
                <a:solidFill>
                  <a:srgbClr val="D6D6D6"/>
                </a:solidFill>
                <a:effectLst/>
                <a:latin typeface="Segoe Sans"/>
              </a:rPr>
              <a:t>built-in features and scenarios that we have support for today.</a:t>
            </a:r>
            <a:br>
              <a:rPr lang="en-US" b="0" i="0">
                <a:solidFill>
                  <a:srgbClr val="424242"/>
                </a:solidFill>
                <a:effectLst/>
                <a:latin typeface="Segoe Sans"/>
              </a:rPr>
            </a:br>
            <a:br>
              <a:rPr lang="en-US" b="0" i="0">
                <a:solidFill>
                  <a:srgbClr val="424242"/>
                </a:solidFill>
                <a:effectLst/>
                <a:latin typeface="Segoe Sans"/>
              </a:rPr>
            </a:br>
            <a:r>
              <a:rPr lang="en-US" b="1" i="0">
                <a:solidFill>
                  <a:srgbClr val="424242"/>
                </a:solidFill>
                <a:effectLst/>
                <a:latin typeface="Segoe Sans"/>
              </a:rPr>
              <a:t>Real-time data ingestion at scale for RAG</a:t>
            </a:r>
            <a:br>
              <a:rPr lang="en-US" b="1" i="0">
                <a:solidFill>
                  <a:srgbClr val="424242"/>
                </a:solidFill>
                <a:effectLst/>
                <a:latin typeface="Segoe Sans"/>
              </a:rPr>
            </a:br>
            <a:r>
              <a:rPr lang="en-US" b="0" i="0">
                <a:solidFill>
                  <a:srgbClr val="D6D6D6"/>
                </a:solidFill>
                <a:effectLst/>
                <a:latin typeface="Segoe Sans"/>
              </a:rPr>
              <a:t>Azure Functions makes it easy to integrate your data into RAG apps. </a:t>
            </a:r>
          </a:p>
          <a:p>
            <a:pPr algn="l">
              <a:spcBef>
                <a:spcPts val="450"/>
              </a:spcBef>
              <a:spcAft>
                <a:spcPts val="750"/>
              </a:spcAft>
              <a:buNone/>
            </a:pPr>
            <a:endParaRPr lang="en-US" b="0" i="0">
              <a:solidFill>
                <a:srgbClr val="D6D6D6"/>
              </a:solidFill>
              <a:effectLst/>
              <a:latin typeface="Segoe Sans"/>
            </a:endParaRPr>
          </a:p>
          <a:p>
            <a:pPr algn="l">
              <a:spcBef>
                <a:spcPts val="450"/>
              </a:spcBef>
              <a:spcAft>
                <a:spcPts val="750"/>
              </a:spcAft>
              <a:buNone/>
            </a:pPr>
            <a:r>
              <a:rPr lang="en-US" b="0" i="0">
                <a:solidFill>
                  <a:srgbClr val="D6D6D6"/>
                </a:solidFill>
                <a:effectLst/>
                <a:latin typeface="Segoe Sans"/>
              </a:rPr>
              <a:t>You can connect to many existing data sources and bring them into a backend like AI Search or Cosmos DB in real-time and at scale</a:t>
            </a:r>
            <a:endParaRPr lang="en-US" b="0" i="0">
              <a:solidFill>
                <a:srgbClr val="424242"/>
              </a:solidFill>
              <a:effectLst/>
              <a:latin typeface="Segoe Sans"/>
            </a:endParaRPr>
          </a:p>
          <a:p>
            <a:pPr algn="l">
              <a:spcBef>
                <a:spcPts val="450"/>
              </a:spcBef>
              <a:spcAft>
                <a:spcPts val="750"/>
              </a:spcAft>
              <a:buNone/>
            </a:pPr>
            <a:r>
              <a:rPr lang="en-US" b="1" i="0">
                <a:solidFill>
                  <a:srgbClr val="424242"/>
                </a:solidFill>
                <a:effectLst/>
                <a:latin typeface="Segoe Sans"/>
              </a:rPr>
              <a:t>Agents calling Functions as a tool</a:t>
            </a:r>
          </a:p>
          <a:p>
            <a:pPr algn="l">
              <a:spcBef>
                <a:spcPts val="450"/>
              </a:spcBef>
              <a:spcAft>
                <a:spcPts val="750"/>
              </a:spcAft>
              <a:buNone/>
            </a:pPr>
            <a:r>
              <a:rPr lang="en-US" b="0" i="0">
                <a:solidFill>
                  <a:srgbClr val="424242"/>
                </a:solidFill>
                <a:effectLst/>
                <a:latin typeface="Segoe Sans"/>
              </a:rPr>
              <a:t>-  Extend LLMS with agent tool calling. </a:t>
            </a:r>
          </a:p>
          <a:p>
            <a:pPr marL="171450" indent="-171450" algn="l">
              <a:spcBef>
                <a:spcPts val="450"/>
              </a:spcBef>
              <a:spcAft>
                <a:spcPts val="750"/>
              </a:spcAft>
              <a:buFontTx/>
              <a:buChar char="-"/>
            </a:pPr>
            <a:r>
              <a:rPr lang="en-US" b="0" i="0">
                <a:solidFill>
                  <a:srgbClr val="424242"/>
                </a:solidFill>
                <a:effectLst/>
                <a:latin typeface="Segoe Sans"/>
              </a:rPr>
              <a:t>Native integration with the Azure AI Agent service.  </a:t>
            </a:r>
          </a:p>
          <a:p>
            <a:pPr marL="171450" indent="-171450" algn="l">
              <a:spcBef>
                <a:spcPts val="450"/>
              </a:spcBef>
              <a:spcAft>
                <a:spcPts val="750"/>
              </a:spcAft>
              <a:buFontTx/>
              <a:buChar char="-"/>
            </a:pPr>
            <a:r>
              <a:rPr lang="en-US" b="0" i="0">
                <a:solidFill>
                  <a:srgbClr val="424242"/>
                </a:solidFill>
                <a:effectLst/>
                <a:latin typeface="Segoe Sans"/>
              </a:rPr>
              <a:t>Allows you to build additional capabilities in Azure Functions and expose them within your agents.</a:t>
            </a:r>
            <a:endParaRPr lang="en-US" b="1" i="0">
              <a:solidFill>
                <a:srgbClr val="424242"/>
              </a:solidFill>
              <a:effectLst/>
              <a:latin typeface="Segoe Sans"/>
            </a:endParaRPr>
          </a:p>
          <a:p>
            <a:pPr algn="l">
              <a:spcBef>
                <a:spcPts val="450"/>
              </a:spcBef>
              <a:spcAft>
                <a:spcPts val="750"/>
              </a:spcAft>
              <a:buNone/>
            </a:pPr>
            <a:endParaRPr lang="en-US" b="1" i="0">
              <a:solidFill>
                <a:srgbClr val="424242"/>
              </a:solidFill>
              <a:effectLst/>
              <a:latin typeface="Segoe Sans"/>
            </a:endParaRPr>
          </a:p>
          <a:p>
            <a:pPr algn="l">
              <a:spcBef>
                <a:spcPts val="450"/>
              </a:spcBef>
              <a:spcAft>
                <a:spcPts val="750"/>
              </a:spcAft>
              <a:buNone/>
            </a:pPr>
            <a:r>
              <a:rPr lang="en-US" b="1" i="0">
                <a:solidFill>
                  <a:srgbClr val="424242"/>
                </a:solidFill>
                <a:effectLst/>
                <a:latin typeface="Segoe Sans"/>
              </a:rPr>
              <a:t>Orchestration of AI Agents</a:t>
            </a:r>
          </a:p>
          <a:p>
            <a:pPr algn="l">
              <a:spcBef>
                <a:spcPts val="450"/>
              </a:spcBef>
              <a:spcAft>
                <a:spcPts val="750"/>
              </a:spcAft>
            </a:pPr>
            <a:r>
              <a:rPr lang="en-US" b="0" i="0">
                <a:solidFill>
                  <a:srgbClr val="424242"/>
                </a:solidFill>
                <a:effectLst/>
                <a:latin typeface="Segoe Sans"/>
              </a:rPr>
              <a:t>- You can use DF to orchestrate how your agents are built and how they work together. </a:t>
            </a:r>
          </a:p>
          <a:p>
            <a:pPr algn="l">
              <a:spcBef>
                <a:spcPts val="450"/>
              </a:spcBef>
              <a:spcAft>
                <a:spcPts val="750"/>
              </a:spcAft>
            </a:pPr>
            <a:r>
              <a:rPr lang="en-US" b="0" i="0">
                <a:solidFill>
                  <a:srgbClr val="424242"/>
                </a:solidFill>
                <a:effectLst/>
                <a:latin typeface="Segoe Sans"/>
              </a:rPr>
              <a:t>- You get easy programming model, built-in durability for LLM inputs and outputs assuming those calls are implemented as activity functions. Toyota recently published a case study on using Durable to orchestrate their multi-agent solution</a:t>
            </a:r>
            <a:br>
              <a:rPr lang="en-US" b="0" i="0">
                <a:solidFill>
                  <a:srgbClr val="424242"/>
                </a:solidFill>
                <a:effectLst/>
                <a:latin typeface="Segoe Sans"/>
              </a:rPr>
            </a:br>
            <a:br>
              <a:rPr lang="en-US" b="0" i="0">
                <a:solidFill>
                  <a:srgbClr val="424242"/>
                </a:solidFill>
                <a:effectLst/>
                <a:latin typeface="Segoe Sans"/>
              </a:rPr>
            </a:br>
            <a:r>
              <a:rPr lang="en-US" b="0" i="0">
                <a:solidFill>
                  <a:srgbClr val="424242"/>
                </a:solidFill>
                <a:effectLst/>
                <a:latin typeface="Segoe Sans"/>
              </a:rPr>
              <a:t>Frameworks.</a:t>
            </a:r>
          </a:p>
          <a:p>
            <a:pPr algn="l">
              <a:spcBef>
                <a:spcPts val="450"/>
              </a:spcBef>
              <a:spcAft>
                <a:spcPts val="750"/>
              </a:spcAft>
            </a:pPr>
            <a:r>
              <a:rPr lang="en-US" b="0" i="0">
                <a:solidFill>
                  <a:srgbClr val="D6D6D6"/>
                </a:solidFill>
                <a:effectLst/>
                <a:latin typeface="Segoe Sans"/>
              </a:rPr>
              <a:t>With Functions, you can use any framework and language you're comfortable with, like PowerShell, Python, </a:t>
            </a:r>
            <a:r>
              <a:rPr lang="en-US" b="0" i="0" err="1">
                <a:solidFill>
                  <a:srgbClr val="D6D6D6"/>
                </a:solidFill>
                <a:effectLst/>
                <a:latin typeface="Segoe Sans"/>
              </a:rPr>
              <a:t>.Net</a:t>
            </a:r>
            <a:r>
              <a:rPr lang="en-US" b="0" i="0">
                <a:solidFill>
                  <a:srgbClr val="D6D6D6"/>
                </a:solidFill>
                <a:effectLst/>
                <a:latin typeface="Segoe Sans"/>
              </a:rPr>
              <a:t>, Java, JS, and TypeScript, to build AI solutions. Quick show of hands, is anyone using Functions for these scenarios today? Any others not mentioned?"</a:t>
            </a:r>
          </a:p>
          <a:p>
            <a:pPr algn="l">
              <a:spcBef>
                <a:spcPts val="450"/>
              </a:spcBef>
              <a:spcAft>
                <a:spcPts val="750"/>
              </a:spcAft>
            </a:pPr>
            <a:endParaRPr lang="en-US" b="0" i="0">
              <a:solidFill>
                <a:srgbClr val="D6D6D6"/>
              </a:solidFill>
              <a:effectLst/>
              <a:latin typeface="Segoe Sans"/>
            </a:endParaRPr>
          </a:p>
          <a:p>
            <a:pPr algn="l">
              <a:spcBef>
                <a:spcPts val="450"/>
              </a:spcBef>
              <a:spcAft>
                <a:spcPts val="750"/>
              </a:spcAft>
            </a:pPr>
            <a:br>
              <a:rPr lang="en-US" b="0" i="0">
                <a:solidFill>
                  <a:srgbClr val="424242"/>
                </a:solidFill>
                <a:effectLst/>
                <a:latin typeface="Segoe Sans"/>
              </a:rPr>
            </a:br>
            <a:endParaRPr lang="en-US" b="0" i="0">
              <a:solidFill>
                <a:srgbClr val="424242"/>
              </a:solidFill>
              <a:effectLst/>
              <a:latin typeface="Segoe Sans"/>
            </a:endParaRP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2D91FF38-03BF-E345-8DFA-92A7B1D66F0D}" type="datetime8">
              <a:rPr lang="en-US" smtClean="0"/>
              <a:t>4/24/2025 8:38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40784572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a:solidFill>
                  <a:schemeClr val="tx1"/>
                </a:solidFill>
                <a:effectLst/>
                <a:latin typeface="+mn-lt"/>
                <a:ea typeface="+mn-ea"/>
                <a:cs typeface="+mn-cs"/>
              </a:rPr>
              <a:t>Today, I'll be covering Durable Functions, more generally, Durable Execution and how it can provide value in intelligent app scenarios, particularly when developing with AI agents. </a:t>
            </a:r>
          </a:p>
          <a:p>
            <a:pPr marL="171450" indent="-171450">
              <a:buFont typeface="Arial" panose="020B0604020202020204" pitchFamily="34" charset="0"/>
              <a:buChar char="•"/>
            </a:pPr>
            <a:endParaRPr lang="en-US" sz="1200" kern="1200">
              <a:solidFill>
                <a:schemeClr val="tx1"/>
              </a:solidFill>
              <a:effectLst/>
              <a:latin typeface="+mn-lt"/>
              <a:ea typeface="+mn-ea"/>
              <a:cs typeface="+mn-cs"/>
            </a:endParaRPr>
          </a:p>
          <a:p>
            <a:pPr marL="171450" indent="-171450">
              <a:buFont typeface="Arial" panose="020B0604020202020204" pitchFamily="34" charset="0"/>
              <a:buChar char="•"/>
            </a:pPr>
            <a:r>
              <a:rPr lang="en-US" sz="1200" kern="1200">
                <a:solidFill>
                  <a:schemeClr val="tx1"/>
                </a:solidFill>
                <a:effectLst/>
                <a:latin typeface="+mn-lt"/>
                <a:ea typeface="+mn-ea"/>
                <a:cs typeface="+mn-cs"/>
              </a:rPr>
              <a:t>For those who haven't heard of Durable Functions that’s an extension of Azure functions that enables developers to write and chain stateful functions easily through a programming model. It provides support for implementing a bunch of different app patterns that require stateful chaining.</a:t>
            </a:r>
          </a:p>
          <a:p>
            <a:pPr marL="171450" indent="-171450">
              <a:buFont typeface="Arial" panose="020B0604020202020204" pitchFamily="34" charset="0"/>
              <a:buChar char="•"/>
            </a:pPr>
            <a:endParaRPr lang="en-US" sz="1200" kern="1200">
              <a:solidFill>
                <a:schemeClr val="tx1"/>
              </a:solidFill>
              <a:effectLst/>
              <a:latin typeface="+mn-lt"/>
              <a:ea typeface="+mn-ea"/>
              <a:cs typeface="+mn-cs"/>
            </a:endParaRPr>
          </a:p>
          <a:p>
            <a:pPr marL="171450" indent="-171450">
              <a:buFont typeface="Arial" panose="020B0604020202020204" pitchFamily="34" charset="0"/>
              <a:buChar char="•"/>
            </a:pPr>
            <a:r>
              <a:rPr lang="en-US" sz="1200" kern="1200">
                <a:solidFill>
                  <a:schemeClr val="tx1"/>
                </a:solidFill>
                <a:effectLst/>
                <a:latin typeface="+mn-lt"/>
                <a:ea typeface="+mn-ea"/>
                <a:cs typeface="+mn-cs"/>
              </a:rPr>
              <a:t>Durable makes it easy to build complex, long-running, and fault-tolerant applications.</a:t>
            </a:r>
          </a:p>
          <a:p>
            <a:pPr marL="171450" indent="-171450">
              <a:buFont typeface="Arial" panose="020B0604020202020204" pitchFamily="34" charset="0"/>
              <a:buChar char="•"/>
            </a:pPr>
            <a:endParaRPr lang="en-US" sz="1200" kern="1200">
              <a:solidFill>
                <a:schemeClr val="tx1"/>
              </a:solidFill>
              <a:effectLst/>
              <a:latin typeface="+mn-lt"/>
              <a:ea typeface="+mn-ea"/>
              <a:cs typeface="+mn-cs"/>
            </a:endParaRPr>
          </a:p>
          <a:p>
            <a:pPr marL="171450" indent="-171450">
              <a:buFont typeface="Arial" panose="020B0604020202020204" pitchFamily="34" charset="0"/>
              <a:buChar char="•"/>
            </a:pPr>
            <a:r>
              <a:rPr lang="en-US" sz="1200" kern="1200">
                <a:solidFill>
                  <a:schemeClr val="tx1"/>
                </a:solidFill>
                <a:effectLst/>
                <a:latin typeface="+mn-lt"/>
                <a:ea typeface="+mn-ea"/>
                <a:cs typeface="+mn-cs"/>
              </a:rPr>
              <a:t>I’ll also be using the new Durable Task Scheduler as the Durable Functions backend, which recently went to public preview and provides a bunch of neat features that we’ll see in just a bit.</a:t>
            </a:r>
          </a:p>
          <a:p>
            <a:endParaRPr lang="en-US"/>
          </a:p>
        </p:txBody>
      </p:sp>
      <p:sp>
        <p:nvSpPr>
          <p:cNvPr id="4" name="Slide Number Placeholder 3"/>
          <p:cNvSpPr>
            <a:spLocks noGrp="1"/>
          </p:cNvSpPr>
          <p:nvPr>
            <p:ph type="sldNum" sz="quarter" idx="5"/>
          </p:nvPr>
        </p:nvSpPr>
        <p:spPr/>
        <p:txBody>
          <a:bodyPr/>
          <a:lstStyle/>
          <a:p>
            <a:fld id="{6C822E6C-A02C-4BB1-90E8-FA24A474D4B7}" type="slidenum">
              <a:rPr lang="en-US" smtClean="0"/>
              <a:t>6</a:t>
            </a:fld>
            <a:endParaRPr lang="en-US"/>
          </a:p>
        </p:txBody>
      </p:sp>
    </p:spTree>
    <p:extLst>
      <p:ext uri="{BB962C8B-B14F-4D97-AF65-F5344CB8AC3E}">
        <p14:creationId xmlns:p14="http://schemas.microsoft.com/office/powerpoint/2010/main" val="274993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a:solidFill>
                  <a:schemeClr val="tx1"/>
                </a:solidFill>
                <a:effectLst/>
                <a:latin typeface="+mn-lt"/>
                <a:ea typeface="+mn-ea"/>
                <a:cs typeface="+mn-cs"/>
              </a:rPr>
              <a:t>I'll start by extending the example that Eamon showed earlier where an agent can call a function via a tool. </a:t>
            </a:r>
          </a:p>
          <a:p>
            <a:pPr marL="171450" indent="-171450">
              <a:buFont typeface="Arial" panose="020B0604020202020204" pitchFamily="34" charset="0"/>
              <a:buChar char="•"/>
            </a:pPr>
            <a:endParaRPr lang="en-US" sz="1200" kern="1200">
              <a:solidFill>
                <a:schemeClr val="tx1"/>
              </a:solidFill>
              <a:effectLst/>
              <a:latin typeface="+mn-lt"/>
              <a:ea typeface="+mn-ea"/>
              <a:cs typeface="+mn-cs"/>
            </a:endParaRPr>
          </a:p>
          <a:p>
            <a:pPr marL="171450" indent="-171450">
              <a:buFont typeface="Arial" panose="020B0604020202020204" pitchFamily="34" charset="0"/>
              <a:buChar char="•"/>
            </a:pPr>
            <a:r>
              <a:rPr lang="en-US" sz="1200" kern="1200">
                <a:solidFill>
                  <a:schemeClr val="tx1"/>
                </a:solidFill>
                <a:effectLst/>
                <a:latin typeface="+mn-lt"/>
                <a:ea typeface="+mn-ea"/>
                <a:cs typeface="+mn-cs"/>
              </a:rPr>
              <a:t>The biggest thing I want to cover as we go back to that scenario – what if this function that your agent is calling, needs to be a little more complex than just calling an external API? What if it needs to call multiple functions, what if some of those calls need to do processing in parallel? And lastly, what if those tasks need to be fault-tolerant, meaning that if something like a failure form an outage of a downstream dependency went down, it can resume from its last successful point. Those are all great examples of when using Durable would be a perfect fit. </a:t>
            </a:r>
            <a:endParaRPr lang="en-US"/>
          </a:p>
        </p:txBody>
      </p:sp>
      <p:sp>
        <p:nvSpPr>
          <p:cNvPr id="4" name="Slide Number Placeholder 3"/>
          <p:cNvSpPr>
            <a:spLocks noGrp="1"/>
          </p:cNvSpPr>
          <p:nvPr>
            <p:ph type="sldNum" sz="quarter" idx="5"/>
          </p:nvPr>
        </p:nvSpPr>
        <p:spPr/>
        <p:txBody>
          <a:bodyPr/>
          <a:lstStyle/>
          <a:p>
            <a:fld id="{6C822E6C-A02C-4BB1-90E8-FA24A474D4B7}" type="slidenum">
              <a:rPr lang="en-US" smtClean="0"/>
              <a:t>7</a:t>
            </a:fld>
            <a:endParaRPr lang="en-US"/>
          </a:p>
        </p:txBody>
      </p:sp>
    </p:spTree>
    <p:extLst>
      <p:ext uri="{BB962C8B-B14F-4D97-AF65-F5344CB8AC3E}">
        <p14:creationId xmlns:p14="http://schemas.microsoft.com/office/powerpoint/2010/main" val="3897458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a:solidFill>
                  <a:schemeClr val="tx1"/>
                </a:solidFill>
                <a:effectLst/>
                <a:latin typeface="+mn-lt"/>
                <a:ea typeface="+mn-ea"/>
                <a:cs typeface="+mn-cs"/>
              </a:rPr>
              <a:t>Next, I'll highlight how Durable Functions provide value when building an app that requires the orchestration of multiple agents to accomplish a larger task.</a:t>
            </a:r>
          </a:p>
          <a:p>
            <a:pPr marL="171450" indent="-171450">
              <a:buFont typeface="Arial" panose="020B0604020202020204" pitchFamily="34" charset="0"/>
              <a:buChar char="•"/>
            </a:pPr>
            <a:endParaRPr lang="en-US" sz="1200" kern="1200">
              <a:solidFill>
                <a:schemeClr val="tx1"/>
              </a:solidFill>
              <a:effectLst/>
              <a:latin typeface="+mn-lt"/>
              <a:ea typeface="+mn-ea"/>
              <a:cs typeface="+mn-cs"/>
            </a:endParaRPr>
          </a:p>
          <a:p>
            <a:pPr marL="171450" indent="-171450">
              <a:buFont typeface="Arial" panose="020B0604020202020204" pitchFamily="34" charset="0"/>
              <a:buChar char="•"/>
            </a:pPr>
            <a:r>
              <a:rPr lang="en-US" sz="1200" kern="1200">
                <a:solidFill>
                  <a:schemeClr val="tx1"/>
                </a:solidFill>
                <a:effectLst/>
                <a:latin typeface="+mn-lt"/>
                <a:ea typeface="+mn-ea"/>
                <a:cs typeface="+mn-cs"/>
              </a:rPr>
              <a:t>The app I'll demonstrate is an intelligent travel app, which follows a predefined format for travel planning, </a:t>
            </a:r>
            <a:br>
              <a:rPr lang="en-US" sz="1200" kern="1200">
                <a:solidFill>
                  <a:schemeClr val="tx1"/>
                </a:solidFill>
                <a:effectLst/>
                <a:latin typeface="+mn-lt"/>
                <a:ea typeface="+mn-ea"/>
                <a:cs typeface="+mn-cs"/>
              </a:rPr>
            </a:br>
            <a:endParaRPr lang="en-US" sz="1200" kern="1200">
              <a:solidFill>
                <a:schemeClr val="tx1"/>
              </a:solidFill>
              <a:effectLst/>
              <a:latin typeface="+mn-lt"/>
              <a:ea typeface="+mn-ea"/>
              <a:cs typeface="+mn-cs"/>
            </a:endParaRPr>
          </a:p>
          <a:p>
            <a:pPr marL="171450" indent="-171450">
              <a:buFont typeface="Arial" panose="020B0604020202020204" pitchFamily="34" charset="0"/>
              <a:buChar char="•"/>
            </a:pPr>
            <a:r>
              <a:rPr lang="en-US" sz="1200" kern="1200">
                <a:solidFill>
                  <a:schemeClr val="tx1"/>
                </a:solidFill>
                <a:effectLst/>
                <a:latin typeface="+mn-lt"/>
                <a:ea typeface="+mn-ea"/>
                <a:cs typeface="+mn-cs"/>
              </a:rPr>
              <a:t>&lt;Talk about the scenario&gt;</a:t>
            </a:r>
          </a:p>
          <a:p>
            <a:pPr marL="171450" indent="-171450">
              <a:buFont typeface="Arial" panose="020B0604020202020204" pitchFamily="34" charset="0"/>
              <a:buChar char="•"/>
            </a:pPr>
            <a:endParaRPr lang="en-US" sz="1200" kern="1200">
              <a:solidFill>
                <a:schemeClr val="tx1"/>
              </a:solidFill>
              <a:effectLst/>
              <a:latin typeface="+mn-lt"/>
              <a:ea typeface="+mn-ea"/>
              <a:cs typeface="+mn-cs"/>
            </a:endParaRPr>
          </a:p>
          <a:p>
            <a:pPr marL="171450" indent="-171450">
              <a:buFont typeface="Arial" panose="020B0604020202020204" pitchFamily="34" charset="0"/>
              <a:buChar char="•"/>
            </a:pPr>
            <a:r>
              <a:rPr lang="en-US" sz="1200" kern="1200">
                <a:solidFill>
                  <a:schemeClr val="tx1"/>
                </a:solidFill>
                <a:effectLst/>
                <a:latin typeface="+mn-lt"/>
                <a:ea typeface="+mn-ea"/>
                <a:cs typeface="+mn-cs"/>
              </a:rPr>
              <a:t>With Durable Functions, you benefit from their inherent durability. If one of the activity steps fails, the entire workflow doesn't need to restart, which could result in a different travel plan and itinerary. Instead, using Durable Functions ensures that the entire travel plan is persisted in the durable backend, allowing the workflow to resume from its last successful checkpoint.</a:t>
            </a:r>
          </a:p>
          <a:p>
            <a:endParaRPr lang="en-US"/>
          </a:p>
        </p:txBody>
      </p:sp>
      <p:sp>
        <p:nvSpPr>
          <p:cNvPr id="4" name="Slide Number Placeholder 3"/>
          <p:cNvSpPr>
            <a:spLocks noGrp="1"/>
          </p:cNvSpPr>
          <p:nvPr>
            <p:ph type="sldNum" sz="quarter" idx="5"/>
          </p:nvPr>
        </p:nvSpPr>
        <p:spPr/>
        <p:txBody>
          <a:bodyPr/>
          <a:lstStyle/>
          <a:p>
            <a:fld id="{6C822E6C-A02C-4BB1-90E8-FA24A474D4B7}" type="slidenum">
              <a:rPr lang="en-US" smtClean="0"/>
              <a:t>8</a:t>
            </a:fld>
            <a:endParaRPr lang="en-US"/>
          </a:p>
        </p:txBody>
      </p:sp>
    </p:spTree>
    <p:extLst>
      <p:ext uri="{BB962C8B-B14F-4D97-AF65-F5344CB8AC3E}">
        <p14:creationId xmlns:p14="http://schemas.microsoft.com/office/powerpoint/2010/main" val="126976142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27.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1.xml"/><Relationship Id="rId5" Type="http://schemas.openxmlformats.org/officeDocument/2006/relationships/image" Target="../media/image31.jpeg"/><Relationship Id="rId4" Type="http://schemas.openxmlformats.org/officeDocument/2006/relationships/image" Target="../media/image30.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1.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1.xml"/><Relationship Id="rId4" Type="http://schemas.openxmlformats.org/officeDocument/2006/relationships/image" Target="../media/image39.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1.xml"/><Relationship Id="rId5" Type="http://schemas.openxmlformats.org/officeDocument/2006/relationships/image" Target="../media/image40.jpeg"/><Relationship Id="rId4" Type="http://schemas.openxmlformats.org/officeDocument/2006/relationships/image" Target="../media/image39.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Master" Target="../slideMasters/slideMaster1.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hyperlink" Target="https://aka.ms/AISkillsFest" TargetMode="External"/><Relationship Id="rId2" Type="http://schemas.openxmlformats.org/officeDocument/2006/relationships/image" Target="../media/image46.png"/><Relationship Id="rId1" Type="http://schemas.openxmlformats.org/officeDocument/2006/relationships/slideMaster" Target="../slideMasters/slideMaster1.xml"/><Relationship Id="rId4" Type="http://schemas.openxmlformats.org/officeDocument/2006/relationships/image" Target="../media/image47.pn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Defaul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450669-ECBA-B744-89C6-0564B02EB2D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097522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emo slide Defaul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274401-DBC2-9496-5064-46F436CBD279}"/>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832875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38F212-CEBD-0DA7-8DA7-DF3DE8A6FDC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6411969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44863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p>
            <a:r>
              <a:rPr lang="en-US"/>
              <a:t>Click to edit title style</a:t>
            </a:r>
          </a:p>
        </p:txBody>
      </p:sp>
      <p:sp>
        <p:nvSpPr>
          <p:cNvPr id="4" name="Text Placeholder 3"/>
          <p:cNvSpPr>
            <a:spLocks noGrp="1"/>
          </p:cNvSpPr>
          <p:nvPr>
            <p:ph type="body" sz="quarter" idx="10" hasCustomPrompt="1"/>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24179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p>
            <a:r>
              <a:rPr lang="en-US"/>
              <a:t>Click to edit title style</a:t>
            </a:r>
          </a:p>
        </p:txBody>
      </p:sp>
      <p:sp>
        <p:nvSpPr>
          <p:cNvPr id="4" name="Text Placeholder 3"/>
          <p:cNvSpPr>
            <a:spLocks noGrp="1"/>
          </p:cNvSpPr>
          <p:nvPr>
            <p:ph type="body" sz="quarter" idx="10" hasCustomPrompt="1"/>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A1363FF4-6EF0-D2BC-8DFE-19CC89CD9276}"/>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9600436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hasCustomPrompt="1"/>
          </p:nvPr>
        </p:nvSpPr>
        <p:spPr/>
        <p:txBody>
          <a:bodyPr/>
          <a:lstStyle/>
          <a:p>
            <a:r>
              <a:rPr lang="en-US"/>
              <a:t>Click to edit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hasCustomPrompt="1"/>
          </p:nvPr>
        </p:nvSpPr>
        <p:spPr>
          <a:xfrm>
            <a:off x="584200" y="1435100"/>
            <a:ext cx="5211763"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hasCustomPrompt="1"/>
          </p:nvPr>
        </p:nvSpPr>
        <p:spPr>
          <a:xfrm>
            <a:off x="6389688" y="1435100"/>
            <a:ext cx="5219700" cy="1612749"/>
          </a:xfrm>
        </p:spPr>
        <p:txBody>
          <a:bodyPr/>
          <a:lstStyle>
            <a:lvl1pPr>
              <a:defRPr/>
            </a:lvl1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57724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p:cNvSpPr>
            <a:spLocks noGrp="1"/>
          </p:cNvSpPr>
          <p:nvPr>
            <p:ph type="body" sz="quarter" idx="10" hasCustomPrompt="1"/>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37256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hasCustomPrompt="1"/>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hasCustomPrompt="1"/>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hasCustomPrompt="1"/>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hasCustomPrompt="1"/>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63949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hasCustomPrompt="1"/>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hasCustomPrompt="1"/>
          </p:nvPr>
        </p:nvSpPr>
        <p:spPr>
          <a:xfrm>
            <a:off x="588963" y="2081212"/>
            <a:ext cx="5214937" cy="1551194"/>
          </a:xfrm>
        </p:spPr>
        <p:txBody>
          <a:bodyPr/>
          <a:lstStyle>
            <a:lvl1pPr>
              <a:defRPr sz="2400"/>
            </a:lvl1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hasCustomPrompt="1"/>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hasCustomPrompt="1"/>
          </p:nvPr>
        </p:nvSpPr>
        <p:spPr>
          <a:xfrm>
            <a:off x="6394451" y="2081212"/>
            <a:ext cx="5214937" cy="1551194"/>
          </a:xfrm>
        </p:spPr>
        <p:txBody>
          <a:bodyPr/>
          <a:lstStyle>
            <a:lvl1pPr>
              <a:defRPr sz="2400"/>
            </a:lvl1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244399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hasCustomPrompt="1"/>
          </p:nvPr>
        </p:nvSpPr>
        <p:spPr>
          <a:xfrm>
            <a:off x="585217" y="1438275"/>
            <a:ext cx="3264408" cy="338554"/>
          </a:xfrm>
        </p:spPr>
        <p:txBody>
          <a:bodyPr anchor="t"/>
          <a:lstStyle>
            <a:lvl1pPr marL="0" indent="0">
              <a:spcBef>
                <a:spcPts val="0"/>
              </a:spcBef>
              <a:buNone/>
              <a:defRPr sz="2200">
                <a:solidFill>
                  <a:schemeClr val="tx1"/>
                </a:solidFill>
                <a:latin typeface="+mj-lt"/>
              </a:defRPr>
            </a:lvl1pPr>
          </a:lstStyle>
          <a:p>
            <a:pPr lvl="0"/>
            <a:r>
              <a:rPr lang="en-US"/>
              <a:t>Click to edit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hasCustomPrompt="1"/>
          </p:nvPr>
        </p:nvSpPr>
        <p:spPr>
          <a:xfrm>
            <a:off x="585217" y="2390775"/>
            <a:ext cx="3264408" cy="1452705"/>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hasCustomPrompt="1"/>
          </p:nvPr>
        </p:nvSpPr>
        <p:spPr>
          <a:xfrm>
            <a:off x="4463796" y="1438275"/>
            <a:ext cx="3264408" cy="338554"/>
          </a:xfrm>
        </p:spPr>
        <p:txBody>
          <a:bodyPr anchor="t"/>
          <a:lstStyle>
            <a:lvl1pPr marL="0" indent="0">
              <a:spcBef>
                <a:spcPts val="0"/>
              </a:spcBef>
              <a:buNone/>
              <a:defRPr sz="2200">
                <a:solidFill>
                  <a:schemeClr val="tx1"/>
                </a:solidFill>
                <a:latin typeface="+mj-lt"/>
              </a:defRPr>
            </a:lvl1pPr>
          </a:lstStyle>
          <a:p>
            <a:pPr lvl="0"/>
            <a:r>
              <a:rPr lang="en-US"/>
              <a:t>Click to edit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hasCustomPrompt="1"/>
          </p:nvPr>
        </p:nvSpPr>
        <p:spPr>
          <a:xfrm>
            <a:off x="4463796" y="2384135"/>
            <a:ext cx="3264408" cy="1452705"/>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hasCustomPrompt="1"/>
          </p:nvPr>
        </p:nvSpPr>
        <p:spPr>
          <a:xfrm>
            <a:off x="8342375" y="1438275"/>
            <a:ext cx="3264408" cy="338554"/>
          </a:xfrm>
        </p:spPr>
        <p:txBody>
          <a:bodyPr anchor="t"/>
          <a:lstStyle>
            <a:lvl1pPr marL="0" indent="0">
              <a:spcBef>
                <a:spcPts val="0"/>
              </a:spcBef>
              <a:buNone/>
              <a:defRPr sz="2200">
                <a:solidFill>
                  <a:schemeClr val="tx1"/>
                </a:solidFill>
                <a:latin typeface="+mj-lt"/>
              </a:defRPr>
            </a:lvl1pPr>
          </a:lstStyle>
          <a:p>
            <a:pPr lvl="0"/>
            <a:r>
              <a:rPr lang="en-US"/>
              <a:t>Click to edit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hasCustomPrompt="1"/>
          </p:nvPr>
        </p:nvSpPr>
        <p:spPr>
          <a:xfrm>
            <a:off x="8342375" y="2390775"/>
            <a:ext cx="3264408" cy="1452705"/>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99091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TechPr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0" y="0"/>
            <a:ext cx="12191998" cy="6857998"/>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519190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2532063" cy="1384995"/>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3413125" y="2276475"/>
            <a:ext cx="2532063" cy="1384995"/>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6244208" y="2283115"/>
            <a:ext cx="2532063" cy="1384995"/>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9073133" y="2276475"/>
            <a:ext cx="2532063" cy="1384995"/>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635733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hasCustomPrompt="1"/>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503533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p:txBody>
          <a:bodyPr/>
          <a:lstStyle/>
          <a:p>
            <a:r>
              <a:rPr lang="en-US"/>
              <a:t>Click to edit title style</a:t>
            </a:r>
          </a:p>
        </p:txBody>
      </p:sp>
    </p:spTree>
    <p:extLst>
      <p:ext uri="{BB962C8B-B14F-4D97-AF65-F5344CB8AC3E}">
        <p14:creationId xmlns:p14="http://schemas.microsoft.com/office/powerpoint/2010/main" val="35180052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2875002"/>
            <a:ext cx="4127692" cy="1107996"/>
          </a:xfrm>
        </p:spPr>
        <p:txBody>
          <a:bodyPr wrap="square" anchor="ctr">
            <a:spAutoFit/>
          </a:bodyPr>
          <a:lstStyle/>
          <a:p>
            <a:r>
              <a:rPr lang="en-US"/>
              <a:t>Click to edit title style</a:t>
            </a:r>
          </a:p>
        </p:txBody>
      </p:sp>
    </p:spTree>
    <p:extLst>
      <p:ext uri="{BB962C8B-B14F-4D97-AF65-F5344CB8AC3E}">
        <p14:creationId xmlns:p14="http://schemas.microsoft.com/office/powerpoint/2010/main" val="21179287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32135734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373265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3" y="2873414"/>
            <a:ext cx="4159950" cy="1107996"/>
          </a:xfrm>
        </p:spPr>
        <p:txBody>
          <a:bodyPr anchor="ct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9554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77957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05385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252920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NextGe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C02264-6880-81B7-356A-8D600C79A60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85568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383474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hasCustomPrompt="1"/>
          </p:nvPr>
        </p:nvSpPr>
        <p:spPr>
          <a:xfrm>
            <a:off x="588263" y="5436128"/>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879351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hasCustomPrompt="1"/>
          </p:nvPr>
        </p:nvSpPr>
        <p:spPr>
          <a:xfrm>
            <a:off x="588263" y="866287"/>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1396618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43223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689600"/>
            <a:ext cx="3475037" cy="276999"/>
          </a:xfrm>
        </p:spPr>
        <p:txBody>
          <a:bodyPr/>
          <a:lstStyle>
            <a:lvl1pPr marL="0" indent="0" algn="l">
              <a:spcBef>
                <a:spcPts val="0"/>
              </a:spcBef>
              <a:buNone/>
              <a:defRPr sz="18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689600"/>
            <a:ext cx="3475037" cy="276999"/>
          </a:xfrm>
        </p:spPr>
        <p:txBody>
          <a:bodyPr/>
          <a:lstStyle>
            <a:lvl1pPr marL="0" indent="0" algn="l">
              <a:spcBef>
                <a:spcPts val="0"/>
              </a:spcBef>
              <a:buNone/>
              <a:defRPr sz="1800">
                <a:latin typeface="+mj-lt"/>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689600"/>
            <a:ext cx="3475037" cy="276999"/>
          </a:xfrm>
        </p:spPr>
        <p:txBody>
          <a:bodyPr/>
          <a:lstStyle>
            <a:lvl1pPr marL="0" indent="0" algn="l">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719177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4753938"/>
            <a:ext cx="2532888" cy="276999"/>
          </a:xfrm>
        </p:spPr>
        <p:txBody>
          <a:bodyPr/>
          <a:lstStyle>
            <a:lvl1pPr marL="0" indent="0" algn="l">
              <a:spcBef>
                <a:spcPts val="0"/>
              </a:spcBef>
              <a:buNone/>
              <a:defRPr sz="18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4753938"/>
            <a:ext cx="2532888" cy="276999"/>
          </a:xfrm>
        </p:spPr>
        <p:txBody>
          <a:bodyPr/>
          <a:lstStyle>
            <a:lvl1pPr marL="0" indent="0" algn="l">
              <a:spcBef>
                <a:spcPts val="0"/>
              </a:spcBef>
              <a:buNone/>
              <a:defRPr sz="1800">
                <a:latin typeface="+mj-lt"/>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4753938"/>
            <a:ext cx="2532888" cy="276999"/>
          </a:xfrm>
        </p:spPr>
        <p:txBody>
          <a:bodyPr/>
          <a:lstStyle>
            <a:lvl1pPr marL="0" indent="0" algn="l">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4753938"/>
            <a:ext cx="2532888" cy="276999"/>
          </a:xfrm>
        </p:spPr>
        <p:txBody>
          <a:bodyPr/>
          <a:lstStyle>
            <a:lvl1pPr marL="0" indent="0" algn="l">
              <a:spcBef>
                <a:spcPts val="0"/>
              </a:spcBef>
              <a:buNone/>
              <a:defRPr sz="1800">
                <a:latin typeface="+mj-lt"/>
              </a:defRPr>
            </a:lvl1pPr>
          </a:lstStyle>
          <a:p>
            <a:pPr lvl="0"/>
            <a:r>
              <a:rPr lang="en-US"/>
              <a:t>Click to edit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538817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5334000"/>
            <a:ext cx="4892040" cy="276999"/>
          </a:xfrm>
        </p:spPr>
        <p:txBody>
          <a:bodyPr/>
          <a:lstStyle>
            <a:lvl1pPr marL="0" indent="0" algn="ctr">
              <a:spcBef>
                <a:spcPts val="0"/>
              </a:spcBef>
              <a:buNone/>
              <a:defRPr sz="18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14744" y="5334000"/>
            <a:ext cx="4892040" cy="276999"/>
          </a:xfrm>
        </p:spPr>
        <p:txBody>
          <a:bodyPr/>
          <a:lstStyle>
            <a:lvl1pPr marL="0" indent="0" algn="ctr">
              <a:spcBef>
                <a:spcPts val="0"/>
              </a:spcBef>
              <a:buNone/>
              <a:defRPr sz="18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708878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2"/>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2852928" cy="276999"/>
          </a:xfrm>
        </p:spPr>
        <p:txBody>
          <a:bodyPr/>
          <a:lstStyle>
            <a:lvl1pPr marL="0" indent="0" algn="ctr">
              <a:spcBef>
                <a:spcPts val="0"/>
              </a:spcBef>
              <a:buNone/>
              <a:defRPr sz="18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799409"/>
            <a:ext cx="2852928" cy="276999"/>
          </a:xfrm>
        </p:spPr>
        <p:txBody>
          <a:bodyPr/>
          <a:lstStyle>
            <a:lvl1pPr marL="0" indent="0" algn="ctr">
              <a:spcBef>
                <a:spcPts val="0"/>
              </a:spcBef>
              <a:buNone/>
              <a:defRPr sz="18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799410"/>
            <a:ext cx="2852928" cy="276999"/>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16896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1828800" cy="553998"/>
          </a:xfrm>
        </p:spPr>
        <p:txBody>
          <a:bodyPr/>
          <a:lstStyle>
            <a:lvl1pPr marL="0" indent="0" algn="ctr">
              <a:spcBef>
                <a:spcPts val="0"/>
              </a:spcBef>
              <a:buNone/>
              <a:defRPr sz="18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799409"/>
            <a:ext cx="1828800" cy="553998"/>
          </a:xfrm>
        </p:spPr>
        <p:txBody>
          <a:bodyPr/>
          <a:lstStyle>
            <a:lvl1pPr marL="0" indent="0" algn="ctr">
              <a:spcBef>
                <a:spcPts val="0"/>
              </a:spcBef>
              <a:buNone/>
              <a:defRPr sz="18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799410"/>
            <a:ext cx="1828800"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799409"/>
            <a:ext cx="1828800" cy="553998"/>
          </a:xfrm>
        </p:spPr>
        <p:txBody>
          <a:bodyPr/>
          <a:lstStyle>
            <a:lvl1pPr marL="0" indent="0" algn="ctr">
              <a:spcBef>
                <a:spcPts val="0"/>
              </a:spcBef>
              <a:buNone/>
              <a:defRPr sz="18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16182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292608" y="4800600"/>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2743962" y="4799409"/>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5195316" y="4799410"/>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7646670" y="4799409"/>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10098024" y="4799409"/>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4642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BusinessUs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0" y="0"/>
            <a:ext cx="12191998" cy="6857998"/>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740125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9747"/>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47587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0"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113897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235450"/>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235450"/>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235451"/>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235450"/>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235450"/>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10061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6194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556469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708821197"/>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rgbClr val="0078D4"/>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2100259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a:xfrm>
            <a:off x="588263" y="4224580"/>
            <a:ext cx="11018520" cy="492443"/>
          </a:xfrm>
        </p:spPr>
        <p:txBody>
          <a:bodyPr/>
          <a:lstStyle>
            <a:lvl1pPr>
              <a:defRPr sz="3200">
                <a:solidFill>
                  <a:schemeClr val="tx1"/>
                </a:solidFill>
              </a:defRPr>
            </a:lvl1pPr>
          </a:lstStyle>
          <a:p>
            <a:r>
              <a:rPr lang="en-US"/>
              <a:t>Click to edit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rgbClr val="0078D4"/>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587162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rgbClr val="0078D4"/>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646137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2803687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Oth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353" y="198"/>
            <a:ext cx="12191292" cy="6857601"/>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8" name="Picture 7" descr="A pixelated magnifying glass">
            <a:extLst>
              <a:ext uri="{FF2B5EF4-FFF2-40B4-BE49-F238E27FC236}">
                <a16:creationId xmlns:a16="http://schemas.microsoft.com/office/drawing/2014/main" id="{0599355C-2A03-0D12-AD1F-22E104B45E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057926" y="656372"/>
            <a:ext cx="1169349" cy="1177497"/>
          </a:xfrm>
          <a:prstGeom prst="rect">
            <a:avLst/>
          </a:prstGeom>
        </p:spPr>
      </p:pic>
    </p:spTree>
    <p:extLst>
      <p:ext uri="{BB962C8B-B14F-4D97-AF65-F5344CB8AC3E}">
        <p14:creationId xmlns:p14="http://schemas.microsoft.com/office/powerpoint/2010/main" val="13201840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81222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BC028C-A225-65A3-A052-02DC09CAC31C}"/>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1998" cy="6857998"/>
          </a:xfrm>
          <a:prstGeom prst="rect">
            <a:avLst/>
          </a:prstGeom>
        </p:spPr>
      </p:pic>
      <p:sp>
        <p:nvSpPr>
          <p:cNvPr id="3" name="TextBox 2">
            <a:extLst>
              <a:ext uri="{FF2B5EF4-FFF2-40B4-BE49-F238E27FC236}">
                <a16:creationId xmlns:a16="http://schemas.microsoft.com/office/drawing/2014/main" id="{BB0522D1-C6FA-5953-2AB4-29194F7F8900}"/>
              </a:ext>
            </a:extLst>
          </p:cNvPr>
          <p:cNvSpPr txBox="1"/>
          <p:nvPr userDrawn="1"/>
        </p:nvSpPr>
        <p:spPr>
          <a:xfrm>
            <a:off x="4318000" y="3524370"/>
            <a:ext cx="3556000" cy="338554"/>
          </a:xfrm>
          <a:prstGeom prst="rect">
            <a:avLst/>
          </a:prstGeom>
          <a:noFill/>
        </p:spPr>
        <p:txBody>
          <a:bodyPr wrap="square" lIns="0">
            <a:spAutoFit/>
          </a:body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91F2C"/>
                </a:solidFill>
                <a:effectLst/>
                <a:uLnTx/>
                <a:uFillTx/>
                <a:latin typeface="Segoe UI" panose="020B0502040204020203" pitchFamily="34" charset="0"/>
                <a:cs typeface="Segoe UI" panose="020B0502040204020203" pitchFamily="34" charset="0"/>
              </a:rPr>
              <a:t>Hackathon runs April 8–30, 2025 </a:t>
            </a:r>
          </a:p>
        </p:txBody>
      </p:sp>
      <p:sp>
        <p:nvSpPr>
          <p:cNvPr id="4" name="Text Placeholder 13">
            <a:hlinkClick r:id="rId3"/>
            <a:extLst>
              <a:ext uri="{FF2B5EF4-FFF2-40B4-BE49-F238E27FC236}">
                <a16:creationId xmlns:a16="http://schemas.microsoft.com/office/drawing/2014/main" id="{D58F302C-CBE8-41B7-09B8-0880F1B734F4}"/>
              </a:ext>
            </a:extLst>
          </p:cNvPr>
          <p:cNvSpPr txBox="1">
            <a:spLocks/>
          </p:cNvSpPr>
          <p:nvPr userDrawn="1"/>
        </p:nvSpPr>
        <p:spPr>
          <a:xfrm>
            <a:off x="4620260" y="4019321"/>
            <a:ext cx="2951481" cy="596860"/>
          </a:xfrm>
          <a:prstGeom prst="roundRect">
            <a:avLst>
              <a:gd name="adj" fmla="val 12775"/>
            </a:avLst>
          </a:prstGeom>
          <a:solidFill>
            <a:schemeClr val="bg1">
              <a:alpha val="70000"/>
            </a:schemeClr>
          </a:solidFill>
          <a:ln w="6350">
            <a:solidFill>
              <a:schemeClr val="tx1"/>
            </a:solid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91F2C"/>
                </a:solidFill>
                <a:effectLst/>
                <a:uLnTx/>
                <a:uFillTx/>
                <a:latin typeface="Segoe UI Semilight" panose="020B0402040204020203" pitchFamily="34" charset="0"/>
                <a:ea typeface="+mn-ea"/>
                <a:cs typeface="Segoe UI Semilight" panose="020B0402040204020203" pitchFamily="34" charset="0"/>
              </a:rPr>
              <a:t>aka.ms/</a:t>
            </a:r>
            <a:r>
              <a:rPr kumimoji="0" lang="en-US" sz="2400" b="0" i="0" u="none" strike="noStrike" kern="1200" cap="none" spc="0" normalizeH="0" baseline="0" noProof="0" err="1">
                <a:ln>
                  <a:noFill/>
                </a:ln>
                <a:solidFill>
                  <a:srgbClr val="091F2C"/>
                </a:solidFill>
                <a:effectLst/>
                <a:uLnTx/>
                <a:uFillTx/>
                <a:latin typeface="Segoe UI Semilight" panose="020B0402040204020203" pitchFamily="34" charset="0"/>
                <a:ea typeface="+mn-ea"/>
                <a:cs typeface="Segoe UI Semilight" panose="020B0402040204020203" pitchFamily="34" charset="0"/>
              </a:rPr>
              <a:t>agentshack</a:t>
            </a:r>
            <a:endParaRPr kumimoji="0" lang="en-US" sz="2400" b="0" i="0" u="none" strike="noStrike" kern="1200" cap="none" spc="0" normalizeH="0" baseline="0" noProof="0">
              <a:ln>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4">
            <a:extLst>
              <a:ext uri="{FF2B5EF4-FFF2-40B4-BE49-F238E27FC236}">
                <a16:creationId xmlns:a16="http://schemas.microsoft.com/office/drawing/2014/main" id="{88F09FCD-A52F-AF97-7073-48366B5E4A00}"/>
              </a:ext>
            </a:extLst>
          </p:cNvPr>
          <p:cNvSpPr txBox="1">
            <a:spLocks/>
          </p:cNvSpPr>
          <p:nvPr userDrawn="1"/>
        </p:nvSpPr>
        <p:spPr>
          <a:xfrm>
            <a:off x="582612" y="2627354"/>
            <a:ext cx="11026777" cy="550616"/>
          </a:xfrm>
          <a:prstGeom prst="rect">
            <a:avLst/>
          </a:prstGeom>
        </p:spPr>
        <p:txBody>
          <a:bodyPr lIns="0"/>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cap="all"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defRPr/>
            </a:pPr>
            <a:r>
              <a:rPr lang="en-US" sz="2800" cap="none">
                <a:solidFill>
                  <a:srgbClr val="091F2C"/>
                </a:solidFill>
                <a:latin typeface="Segoe UI Semibold"/>
              </a:rPr>
              <a:t>Register for your next session and keep hacking!</a:t>
            </a:r>
          </a:p>
        </p:txBody>
      </p:sp>
      <p:pic>
        <p:nvPicPr>
          <p:cNvPr id="6" name="Picture 5" descr="3D Pixel arrow cursor">
            <a:extLst>
              <a:ext uri="{FF2B5EF4-FFF2-40B4-BE49-F238E27FC236}">
                <a16:creationId xmlns:a16="http://schemas.microsoft.com/office/drawing/2014/main" id="{8FFB824D-E63B-6664-C233-3D8D7006487C}"/>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6199928" y="4332115"/>
            <a:ext cx="1576156" cy="1576153"/>
          </a:xfrm>
          <a:prstGeom prst="rect">
            <a:avLst/>
          </a:prstGeom>
        </p:spPr>
      </p:pic>
      <p:sp>
        <p:nvSpPr>
          <p:cNvPr id="7" name="Title 4">
            <a:extLst>
              <a:ext uri="{FF2B5EF4-FFF2-40B4-BE49-F238E27FC236}">
                <a16:creationId xmlns:a16="http://schemas.microsoft.com/office/drawing/2014/main" id="{8594ECE4-5CE7-0519-1602-1A87771A7241}"/>
              </a:ext>
              <a:ext uri="{C183D7F6-B498-43B3-948B-1728B52AA6E4}">
                <adec:decorative xmlns:adec="http://schemas.microsoft.com/office/drawing/2017/decorative" val="0"/>
              </a:ext>
            </a:extLst>
          </p:cNvPr>
          <p:cNvSpPr>
            <a:spLocks/>
          </p:cNvSpPr>
          <p:nvPr userDrawn="1"/>
        </p:nvSpPr>
        <p:spPr>
          <a:xfrm>
            <a:off x="583406" y="1746568"/>
            <a:ext cx="11025188" cy="830997"/>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R="0" lvl="0" indent="0" algn="ctr" defTabSz="932742" fontAlgn="auto">
              <a:lnSpc>
                <a:spcPct val="80000"/>
              </a:lnSpc>
              <a:spcBef>
                <a:spcPct val="0"/>
              </a:spcBef>
              <a:spcAft>
                <a:spcPts val="0"/>
              </a:spcAft>
              <a:buClrTx/>
              <a:buSzTx/>
              <a:tabLst>
                <a:tab pos="2628900" algn="l"/>
              </a:tabLst>
              <a:defRPr/>
            </a:pPr>
            <a:r>
              <a:rPr lang="en-US" sz="6000" b="1" spc="-50">
                <a:ln w="3175">
                  <a:noFill/>
                </a:ln>
                <a:gradFill>
                  <a:gsLst>
                    <a:gs pos="40000">
                      <a:srgbClr val="2A446F"/>
                    </a:gs>
                    <a:gs pos="80000">
                      <a:schemeClr val="accent1"/>
                    </a:gs>
                  </a:gsLst>
                  <a:lin ang="3900000" scaled="0"/>
                </a:gradFill>
                <a:latin typeface="Segoe UI Semibold"/>
                <a:cs typeface="Segoe UI Semibold"/>
              </a:rPr>
              <a:t>What will you learn next?</a:t>
            </a:r>
          </a:p>
        </p:txBody>
      </p:sp>
    </p:spTree>
    <p:extLst>
      <p:ext uri="{BB962C8B-B14F-4D97-AF65-F5344CB8AC3E}">
        <p14:creationId xmlns:p14="http://schemas.microsoft.com/office/powerpoint/2010/main" val="460035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3391634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2686629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0124A-1CFF-BD79-BD54-5D78E61C90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8F8554-8AF5-BE70-8833-1D3C350FA6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E76CC8-70AE-D446-DBCE-15E49E906C92}"/>
              </a:ext>
            </a:extLst>
          </p:cNvPr>
          <p:cNvSpPr>
            <a:spLocks noGrp="1"/>
          </p:cNvSpPr>
          <p:nvPr>
            <p:ph type="dt" sz="half" idx="10"/>
          </p:nvPr>
        </p:nvSpPr>
        <p:spPr/>
        <p:txBody>
          <a:bodyPr/>
          <a:lstStyle/>
          <a:p>
            <a:fld id="{46DB1F26-A38E-A847-A840-9994ED916A5B}" type="datetimeFigureOut">
              <a:rPr lang="en-US" smtClean="0"/>
              <a:t>4/24/2025</a:t>
            </a:fld>
            <a:endParaRPr lang="en-US"/>
          </a:p>
        </p:txBody>
      </p:sp>
      <p:sp>
        <p:nvSpPr>
          <p:cNvPr id="5" name="Footer Placeholder 4">
            <a:extLst>
              <a:ext uri="{FF2B5EF4-FFF2-40B4-BE49-F238E27FC236}">
                <a16:creationId xmlns:a16="http://schemas.microsoft.com/office/drawing/2014/main" id="{49C6D898-9569-1485-6633-AEDAF43DF3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2D84BA-E98A-9616-B0D4-A8C20087E61B}"/>
              </a:ext>
            </a:extLst>
          </p:cNvPr>
          <p:cNvSpPr>
            <a:spLocks noGrp="1"/>
          </p:cNvSpPr>
          <p:nvPr>
            <p:ph type="sldNum" sz="quarter" idx="12"/>
          </p:nvPr>
        </p:nvSpPr>
        <p:spPr/>
        <p:txBody>
          <a:bodyPr/>
          <a:lstStyle/>
          <a:p>
            <a:fld id="{912594A3-D2B0-3D49-962E-424D43B09BC3}" type="slidenum">
              <a:rPr lang="en-US" smtClean="0"/>
              <a:t>‹#›</a:t>
            </a:fld>
            <a:endParaRPr lang="en-US"/>
          </a:p>
        </p:txBody>
      </p:sp>
    </p:spTree>
    <p:extLst>
      <p:ext uri="{BB962C8B-B14F-4D97-AF65-F5344CB8AC3E}">
        <p14:creationId xmlns:p14="http://schemas.microsoft.com/office/powerpoint/2010/main" val="179070401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05284-2F66-EF54-BD83-9F3A45A116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DF7F58-EE53-475E-C83E-CCE3EDD0B4C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F9BC30-863A-3BDB-F416-866217FBDCFF}"/>
              </a:ext>
            </a:extLst>
          </p:cNvPr>
          <p:cNvSpPr>
            <a:spLocks noGrp="1"/>
          </p:cNvSpPr>
          <p:nvPr>
            <p:ph type="dt" sz="half" idx="10"/>
          </p:nvPr>
        </p:nvSpPr>
        <p:spPr/>
        <p:txBody>
          <a:bodyPr/>
          <a:lstStyle/>
          <a:p>
            <a:fld id="{343B49C7-DFC1-9B4C-916F-F6A4FBAAD07C}" type="datetimeFigureOut">
              <a:rPr lang="en-US" smtClean="0"/>
              <a:t>4/24/2025</a:t>
            </a:fld>
            <a:endParaRPr lang="en-US"/>
          </a:p>
        </p:txBody>
      </p:sp>
      <p:sp>
        <p:nvSpPr>
          <p:cNvPr id="5" name="Footer Placeholder 4">
            <a:extLst>
              <a:ext uri="{FF2B5EF4-FFF2-40B4-BE49-F238E27FC236}">
                <a16:creationId xmlns:a16="http://schemas.microsoft.com/office/drawing/2014/main" id="{3262CDF4-B9DC-C481-184F-9476A5F6EA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771798-EEAF-06B7-EC64-5831A8DE8B36}"/>
              </a:ext>
            </a:extLst>
          </p:cNvPr>
          <p:cNvSpPr>
            <a:spLocks noGrp="1"/>
          </p:cNvSpPr>
          <p:nvPr>
            <p:ph type="sldNum" sz="quarter" idx="12"/>
          </p:nvPr>
        </p:nvSpPr>
        <p:spPr/>
        <p:txBody>
          <a:bodyPr/>
          <a:lstStyle/>
          <a:p>
            <a:fld id="{F978A532-3E50-6547-9E7D-CA23C225675E}" type="slidenum">
              <a:rPr lang="en-US" smtClean="0"/>
              <a:t>‹#›</a:t>
            </a:fld>
            <a:endParaRPr lang="en-US"/>
          </a:p>
        </p:txBody>
      </p:sp>
    </p:spTree>
    <p:extLst>
      <p:ext uri="{BB962C8B-B14F-4D97-AF65-F5344CB8AC3E}">
        <p14:creationId xmlns:p14="http://schemas.microsoft.com/office/powerpoint/2010/main" val="308560968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8C7A5-1EB5-72E7-683D-58E5FCCD05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C6934A9-7379-D062-5EC6-5944680458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60051F-5AF3-DF0D-4137-D1C40A0DAC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8714C3-2075-07D4-ED35-0180B8344B55}"/>
              </a:ext>
            </a:extLst>
          </p:cNvPr>
          <p:cNvSpPr>
            <a:spLocks noGrp="1"/>
          </p:cNvSpPr>
          <p:nvPr>
            <p:ph type="dt" sz="half" idx="10"/>
          </p:nvPr>
        </p:nvSpPr>
        <p:spPr/>
        <p:txBody>
          <a:bodyPr/>
          <a:lstStyle/>
          <a:p>
            <a:fld id="{F515776A-02C9-4F7D-A11A-974285886F25}" type="datetimeFigureOut">
              <a:rPr lang="en-US" smtClean="0"/>
              <a:t>4/24/2025</a:t>
            </a:fld>
            <a:endParaRPr lang="en-US"/>
          </a:p>
        </p:txBody>
      </p:sp>
      <p:sp>
        <p:nvSpPr>
          <p:cNvPr id="6" name="Footer Placeholder 5">
            <a:extLst>
              <a:ext uri="{FF2B5EF4-FFF2-40B4-BE49-F238E27FC236}">
                <a16:creationId xmlns:a16="http://schemas.microsoft.com/office/drawing/2014/main" id="{D0D4DDC6-04B2-8E33-5366-C24C03AF0D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506731-1E8A-BE84-A35D-45C9916F4AF7}"/>
              </a:ext>
            </a:extLst>
          </p:cNvPr>
          <p:cNvSpPr>
            <a:spLocks noGrp="1"/>
          </p:cNvSpPr>
          <p:nvPr>
            <p:ph type="sldNum" sz="quarter" idx="12"/>
          </p:nvPr>
        </p:nvSpPr>
        <p:spPr/>
        <p:txBody>
          <a:bodyPr/>
          <a:lstStyle/>
          <a:p>
            <a:fld id="{E65969FA-AB0F-496D-BEFE-C4260AE0E58B}" type="slidenum">
              <a:rPr lang="en-US" smtClean="0"/>
              <a:t>‹#›</a:t>
            </a:fld>
            <a:endParaRPr lang="en-US"/>
          </a:p>
        </p:txBody>
      </p:sp>
    </p:spTree>
    <p:extLst>
      <p:ext uri="{BB962C8B-B14F-4D97-AF65-F5344CB8AC3E}">
        <p14:creationId xmlns:p14="http://schemas.microsoft.com/office/powerpoint/2010/main" val="452049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837134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Defaul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632C5F-6998-82BE-AA6A-893B3297F031}"/>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783540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D95377-1266-A4CB-E102-6B8FC933F25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029508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genda Defaul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274401-DBC2-9496-5064-46F436CBD279}"/>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365386"/>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Agenda or Title</a:t>
            </a:r>
          </a:p>
        </p:txBody>
      </p:sp>
      <p:sp>
        <p:nvSpPr>
          <p:cNvPr id="5" name="Text Placeholder 4"/>
          <p:cNvSpPr>
            <a:spLocks noGrp="1"/>
          </p:cNvSpPr>
          <p:nvPr>
            <p:ph type="body" sz="quarter" idx="12" hasCustomPrompt="1"/>
          </p:nvPr>
        </p:nvSpPr>
        <p:spPr>
          <a:xfrm>
            <a:off x="585216" y="3364882"/>
            <a:ext cx="6217920" cy="646331"/>
          </a:xfrm>
          <a:noFill/>
        </p:spPr>
        <p:txBody>
          <a:bodyPr lIns="0" tIns="0" rIns="0" bIns="0">
            <a:spAutoFit/>
          </a:bodyPr>
          <a:lstStyle>
            <a:lvl1pPr marL="0" indent="0">
              <a:spcBef>
                <a:spcPts val="0"/>
              </a:spcBef>
              <a:spcAft>
                <a:spcPts val="0"/>
              </a:spcAft>
              <a:buFont typeface="Arial" panose="020B0604020202020204" pitchFamily="34" charset="0"/>
              <a:buNone/>
              <a:defRPr kumimoji="0" lang="en-US" sz="1600" b="0" i="0" u="none" strike="noStrike" kern="1200" cap="none" spc="0" normalizeH="0" baseline="0" noProof="0" dirty="0">
                <a:ln>
                  <a:noFill/>
                </a:ln>
                <a:solidFill>
                  <a:srgbClr val="091F2C"/>
                </a:solidFill>
                <a:effectLst/>
                <a:uLnTx/>
                <a:uFillTx/>
                <a:latin typeface="Segoe Sans Display"/>
                <a:ea typeface="+mn-ea"/>
                <a:cs typeface="Segoe Sans Display" pitchFamily="2" charset="0"/>
              </a:defRPr>
            </a:lvl1pPr>
          </a:lstStyle>
          <a:p>
            <a:pPr marL="342900" marR="0" lvl="0" indent="-342900" algn="l" defTabSz="932742" rtl="0" eaLnBrk="1" fontAlgn="auto" latinLnBrk="0" hangingPunct="1">
              <a:lnSpc>
                <a:spcPct val="100000"/>
              </a:lnSpc>
              <a:spcBef>
                <a:spcPts val="0"/>
              </a:spcBef>
              <a:spcAft>
                <a:spcPts val="1200"/>
              </a:spcAft>
              <a:buClrTx/>
              <a:buSzPct val="90000"/>
              <a:buFont typeface="+mj-lt"/>
              <a:buAutoNum type="arabicPeriod"/>
              <a:tabLst/>
              <a:defRPr/>
            </a:pPr>
            <a:r>
              <a:rPr kumimoji="0" lang="en-US" sz="1600" b="0" i="0" u="none" strike="noStrike" kern="1200" cap="none" spc="0" normalizeH="0" baseline="0" noProof="0">
                <a:ln>
                  <a:noFill/>
                </a:ln>
                <a:solidFill>
                  <a:srgbClr val="091F2C"/>
                </a:solidFill>
                <a:effectLst/>
                <a:uLnTx/>
                <a:uFillTx/>
                <a:latin typeface="Segoe Sans Display"/>
                <a:ea typeface="+mn-ea"/>
                <a:cs typeface="Segoe Sans Display" pitchFamily="2" charset="0"/>
              </a:rPr>
              <a:t>Item one</a:t>
            </a:r>
          </a:p>
          <a:p>
            <a:pPr marL="342900" marR="0" lvl="0" indent="-342900" algn="l" defTabSz="932742" rtl="0" eaLnBrk="1" fontAlgn="auto" latinLnBrk="0" hangingPunct="1">
              <a:lnSpc>
                <a:spcPct val="100000"/>
              </a:lnSpc>
              <a:spcBef>
                <a:spcPts val="0"/>
              </a:spcBef>
              <a:spcAft>
                <a:spcPts val="1200"/>
              </a:spcAft>
              <a:buClrTx/>
              <a:buSzPct val="90000"/>
              <a:buFont typeface="+mj-lt"/>
              <a:buAutoNum type="arabicPeriod"/>
              <a:tabLst/>
              <a:defRPr/>
            </a:pPr>
            <a:r>
              <a:rPr kumimoji="0" lang="en-US" sz="1600" b="0" i="0" u="none" strike="noStrike" kern="1200" cap="none" spc="0" normalizeH="0" baseline="0" noProof="0">
                <a:ln>
                  <a:noFill/>
                </a:ln>
                <a:solidFill>
                  <a:srgbClr val="091F2C"/>
                </a:solidFill>
                <a:effectLst/>
                <a:uLnTx/>
                <a:uFillTx/>
                <a:latin typeface="Segoe Sans Display"/>
                <a:ea typeface="+mn-ea"/>
                <a:cs typeface="Segoe Sans Display" pitchFamily="2" charset="0"/>
              </a:rPr>
              <a:t>Item two</a:t>
            </a:r>
          </a:p>
        </p:txBody>
      </p:sp>
    </p:spTree>
    <p:extLst>
      <p:ext uri="{BB962C8B-B14F-4D97-AF65-F5344CB8AC3E}">
        <p14:creationId xmlns:p14="http://schemas.microsoft.com/office/powerpoint/2010/main" val="1648504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image" Target="../media/image1.png"/><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2.sv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8">
            <a:extLst>
              <a:ext uri="{96DAC541-7B7A-43D3-8B79-37D633B846F1}">
                <asvg:svgBlip xmlns:asvg="http://schemas.microsoft.com/office/drawing/2016/SVG/main" r:embed="rId59"/>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916916273"/>
      </p:ext>
    </p:extLst>
  </p:cSld>
  <p:clrMap bg1="lt1" tx1="dk1" bg2="lt2" tx2="dk2" accent1="accent1" accent2="accent2" accent3="accent3" accent4="accent4" accent5="accent5" accent6="accent6" hlink="hlink" folHlink="folHlink"/>
  <p:sldLayoutIdLst>
    <p:sldLayoutId id="2147483774" r:id="rId1"/>
    <p:sldLayoutId id="2147483776" r:id="rId2"/>
    <p:sldLayoutId id="2147483778" r:id="rId3"/>
    <p:sldLayoutId id="2147483780" r:id="rId4"/>
    <p:sldLayoutId id="2147483782" r:id="rId5"/>
    <p:sldLayoutId id="2147483783" r:id="rId6"/>
    <p:sldLayoutId id="2147483825" r:id="rId7"/>
    <p:sldLayoutId id="2147483826" r:id="rId8"/>
    <p:sldLayoutId id="2147483815" r:id="rId9"/>
    <p:sldLayoutId id="2147483823" r:id="rId10"/>
    <p:sldLayoutId id="2147483824" r:id="rId11"/>
    <p:sldLayoutId id="2147483784" r:id="rId12"/>
    <p:sldLayoutId id="2147483785" r:id="rId13"/>
    <p:sldLayoutId id="2147483786" r:id="rId14"/>
    <p:sldLayoutId id="2147483787" r:id="rId15"/>
    <p:sldLayoutId id="2147483788" r:id="rId16"/>
    <p:sldLayoutId id="2147483789" r:id="rId17"/>
    <p:sldLayoutId id="2147483790" r:id="rId18"/>
    <p:sldLayoutId id="2147483791" r:id="rId19"/>
    <p:sldLayoutId id="2147483792" r:id="rId20"/>
    <p:sldLayoutId id="2147483793" r:id="rId21"/>
    <p:sldLayoutId id="2147483794" r:id="rId22"/>
    <p:sldLayoutId id="2147483795" r:id="rId23"/>
    <p:sldLayoutId id="2147483796" r:id="rId24"/>
    <p:sldLayoutId id="2147483797" r:id="rId25"/>
    <p:sldLayoutId id="2147483798" r:id="rId26"/>
    <p:sldLayoutId id="2147483799" r:id="rId27"/>
    <p:sldLayoutId id="2147483800" r:id="rId28"/>
    <p:sldLayoutId id="2147483801" r:id="rId29"/>
    <p:sldLayoutId id="2147483802" r:id="rId30"/>
    <p:sldLayoutId id="2147483803" r:id="rId31"/>
    <p:sldLayoutId id="2147483804" r:id="rId32"/>
    <p:sldLayoutId id="2147483805" r:id="rId33"/>
    <p:sldLayoutId id="2147483806" r:id="rId34"/>
    <p:sldLayoutId id="2147483807" r:id="rId35"/>
    <p:sldLayoutId id="2147483808" r:id="rId36"/>
    <p:sldLayoutId id="2147483809" r:id="rId37"/>
    <p:sldLayoutId id="2147483810" r:id="rId38"/>
    <p:sldLayoutId id="2147483811" r:id="rId39"/>
    <p:sldLayoutId id="2147483812" r:id="rId40"/>
    <p:sldLayoutId id="2147483813" r:id="rId41"/>
    <p:sldLayoutId id="2147483814" r:id="rId42"/>
    <p:sldLayoutId id="2147483816" r:id="rId43"/>
    <p:sldLayoutId id="2147483817" r:id="rId44"/>
    <p:sldLayoutId id="2147483818" r:id="rId45"/>
    <p:sldLayoutId id="2147483819" r:id="rId46"/>
    <p:sldLayoutId id="2147483820" r:id="rId47"/>
    <p:sldLayoutId id="2147483821" r:id="rId48"/>
    <p:sldLayoutId id="2147483822" r:id="rId49"/>
    <p:sldLayoutId id="2147483827" r:id="rId50"/>
    <p:sldLayoutId id="2147483828" r:id="rId51"/>
    <p:sldLayoutId id="2147483830" r:id="rId52"/>
    <p:sldLayoutId id="2147483832" r:id="rId53"/>
    <p:sldLayoutId id="2147483833" r:id="rId54"/>
    <p:sldLayoutId id="2147483834" r:id="rId55"/>
    <p:sldLayoutId id="2147483835" r:id="rId5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5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svg"/><Relationship Id="rId2" Type="http://schemas.openxmlformats.org/officeDocument/2006/relationships/image" Target="../media/image56.png"/><Relationship Id="rId1" Type="http://schemas.openxmlformats.org/officeDocument/2006/relationships/slideLayout" Target="../slideLayouts/slideLayout5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7.png"/><Relationship Id="rId1" Type="http://schemas.openxmlformats.org/officeDocument/2006/relationships/slideLayout" Target="../slideLayouts/slideLayout55.xml"/><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2.xml"/><Relationship Id="rId1" Type="http://schemas.openxmlformats.org/officeDocument/2006/relationships/slideLayout" Target="../slideLayouts/slideLayout55.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svg"/></Relationships>
</file>

<file path=ppt/slides/_rels/slide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8.png"/><Relationship Id="rId7" Type="http://schemas.openxmlformats.org/officeDocument/2006/relationships/image" Target="../media/image70.svg"/><Relationship Id="rId2" Type="http://schemas.openxmlformats.org/officeDocument/2006/relationships/notesSlide" Target="../notesSlides/notesSlide3.xml"/><Relationship Id="rId1" Type="http://schemas.openxmlformats.org/officeDocument/2006/relationships/slideLayout" Target="../slideLayouts/slideLayout55.xml"/><Relationship Id="rId6" Type="http://schemas.openxmlformats.org/officeDocument/2006/relationships/image" Target="../media/image69.png"/><Relationship Id="rId5" Type="http://schemas.openxmlformats.org/officeDocument/2006/relationships/image" Target="../media/image61.svg"/><Relationship Id="rId4" Type="http://schemas.openxmlformats.org/officeDocument/2006/relationships/image" Target="../media/image60.png"/><Relationship Id="rId9" Type="http://schemas.openxmlformats.org/officeDocument/2006/relationships/image" Target="../media/image72.svg"/></Relationships>
</file>

<file path=ppt/slides/_rels/slide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3.png"/><Relationship Id="rId7" Type="http://schemas.openxmlformats.org/officeDocument/2006/relationships/image" Target="../media/image75.svg"/><Relationship Id="rId2" Type="http://schemas.openxmlformats.org/officeDocument/2006/relationships/notesSlide" Target="../notesSlides/notesSlide4.xml"/><Relationship Id="rId1" Type="http://schemas.openxmlformats.org/officeDocument/2006/relationships/slideLayout" Target="../slideLayouts/slideLayout55.xml"/><Relationship Id="rId6" Type="http://schemas.openxmlformats.org/officeDocument/2006/relationships/image" Target="../media/image74.png"/><Relationship Id="rId5" Type="http://schemas.openxmlformats.org/officeDocument/2006/relationships/image" Target="../media/image70.svg"/><Relationship Id="rId10" Type="http://schemas.openxmlformats.org/officeDocument/2006/relationships/image" Target="../media/image72.svg"/><Relationship Id="rId4" Type="http://schemas.openxmlformats.org/officeDocument/2006/relationships/image" Target="../media/image69.png"/><Relationship Id="rId9" Type="http://schemas.openxmlformats.org/officeDocument/2006/relationships/image" Target="../media/image71.png"/></Relationships>
</file>

<file path=ppt/slides/_rels/slide9.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63.svg"/><Relationship Id="rId7" Type="http://schemas.openxmlformats.org/officeDocument/2006/relationships/image" Target="../media/image61.svg"/><Relationship Id="rId2" Type="http://schemas.openxmlformats.org/officeDocument/2006/relationships/image" Target="../media/image62.png"/><Relationship Id="rId1" Type="http://schemas.openxmlformats.org/officeDocument/2006/relationships/slideLayout" Target="../slideLayouts/slideLayout56.xml"/><Relationship Id="rId6" Type="http://schemas.openxmlformats.org/officeDocument/2006/relationships/image" Target="../media/image60.png"/><Relationship Id="rId5" Type="http://schemas.openxmlformats.org/officeDocument/2006/relationships/image" Target="../media/image70.svg"/><Relationship Id="rId4" Type="http://schemas.openxmlformats.org/officeDocument/2006/relationships/image" Target="../media/image69.png"/><Relationship Id="rId9" Type="http://schemas.openxmlformats.org/officeDocument/2006/relationships/image" Target="../media/image7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7D9FA9-507C-79E2-0439-0833DDA3AF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D30CDA-C64D-8EA8-DE32-65EC10F9C189}"/>
              </a:ext>
            </a:extLst>
          </p:cNvPr>
          <p:cNvSpPr>
            <a:spLocks noGrp="1"/>
          </p:cNvSpPr>
          <p:nvPr>
            <p:ph type="title"/>
          </p:nvPr>
        </p:nvSpPr>
        <p:spPr>
          <a:xfrm>
            <a:off x="585216" y="2423825"/>
            <a:ext cx="6217920" cy="1107996"/>
          </a:xfrm>
        </p:spPr>
        <p:txBody>
          <a:bodyPr/>
          <a:lstStyle/>
          <a:p>
            <a:r>
              <a:rPr lang="en-US"/>
              <a:t>Extending AI Agents with Azure Functions </a:t>
            </a:r>
          </a:p>
        </p:txBody>
      </p:sp>
      <p:sp>
        <p:nvSpPr>
          <p:cNvPr id="5" name="Text Placeholder 4">
            <a:extLst>
              <a:ext uri="{FF2B5EF4-FFF2-40B4-BE49-F238E27FC236}">
                <a16:creationId xmlns:a16="http://schemas.microsoft.com/office/drawing/2014/main" id="{55DC1391-17D4-4A9C-DF3C-57AA7FB9F2B0}"/>
              </a:ext>
            </a:extLst>
          </p:cNvPr>
          <p:cNvSpPr>
            <a:spLocks noGrp="1"/>
          </p:cNvSpPr>
          <p:nvPr>
            <p:ph type="body" sz="quarter" idx="12"/>
          </p:nvPr>
        </p:nvSpPr>
        <p:spPr/>
        <p:txBody>
          <a:bodyPr/>
          <a:lstStyle/>
          <a:p>
            <a:r>
              <a:rPr lang="en-US"/>
              <a:t>Eamon O’Reilly &amp; Nick Greenfield</a:t>
            </a:r>
          </a:p>
        </p:txBody>
      </p:sp>
    </p:spTree>
    <p:extLst>
      <p:ext uri="{BB962C8B-B14F-4D97-AF65-F5344CB8AC3E}">
        <p14:creationId xmlns:p14="http://schemas.microsoft.com/office/powerpoint/2010/main" val="40132871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8DCA80FD-BE86-4878-28CF-390DEA627486}"/>
              </a:ext>
            </a:extLst>
          </p:cNvPr>
          <p:cNvSpPr/>
          <p:nvPr/>
        </p:nvSpPr>
        <p:spPr>
          <a:xfrm>
            <a:off x="2531216" y="4889936"/>
            <a:ext cx="8400714" cy="62564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ptos" panose="02110004020202020204"/>
                <a:ea typeface="+mn-ea"/>
                <a:cs typeface="+mn-cs"/>
              </a:rPr>
              <a:t>.NET / Python / Java / JavaScript / TypeScript / PowerShell</a:t>
            </a:r>
          </a:p>
        </p:txBody>
      </p:sp>
      <p:graphicFrame>
        <p:nvGraphicFramePr>
          <p:cNvPr id="9" name="TextBox 6">
            <a:extLst>
              <a:ext uri="{FF2B5EF4-FFF2-40B4-BE49-F238E27FC236}">
                <a16:creationId xmlns:a16="http://schemas.microsoft.com/office/drawing/2014/main" id="{37EA5E93-FDB9-A79D-2536-A97C3AD623AF}"/>
              </a:ext>
            </a:extLst>
          </p:cNvPr>
          <p:cNvGraphicFramePr/>
          <p:nvPr>
            <p:extLst>
              <p:ext uri="{D42A27DB-BD31-4B8C-83A1-F6EECF244321}">
                <p14:modId xmlns:p14="http://schemas.microsoft.com/office/powerpoint/2010/main" val="1108737782"/>
              </p:ext>
            </p:extLst>
          </p:nvPr>
        </p:nvGraphicFramePr>
        <p:xfrm>
          <a:off x="2158441" y="1294565"/>
          <a:ext cx="8571801" cy="20159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ounded Rectangle 7">
            <a:extLst>
              <a:ext uri="{FF2B5EF4-FFF2-40B4-BE49-F238E27FC236}">
                <a16:creationId xmlns:a16="http://schemas.microsoft.com/office/drawing/2014/main" id="{7F47830A-E69E-01E1-5CC4-E6FE68A6B2A3}"/>
              </a:ext>
            </a:extLst>
          </p:cNvPr>
          <p:cNvSpPr/>
          <p:nvPr/>
        </p:nvSpPr>
        <p:spPr>
          <a:xfrm>
            <a:off x="2402120" y="3706388"/>
            <a:ext cx="1507936" cy="49933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ptos" panose="02110004020202020204"/>
                <a:ea typeface="+mn-ea"/>
                <a:cs typeface="+mn-cs"/>
              </a:rPr>
              <a:t>Azure AI  SDKs</a:t>
            </a:r>
          </a:p>
        </p:txBody>
      </p:sp>
      <p:sp>
        <p:nvSpPr>
          <p:cNvPr id="10" name="Rounded Rectangle 9">
            <a:extLst>
              <a:ext uri="{FF2B5EF4-FFF2-40B4-BE49-F238E27FC236}">
                <a16:creationId xmlns:a16="http://schemas.microsoft.com/office/drawing/2014/main" id="{4EF4E587-ADBD-E41B-ED39-9A2F3101A19E}"/>
              </a:ext>
            </a:extLst>
          </p:cNvPr>
          <p:cNvSpPr/>
          <p:nvPr/>
        </p:nvSpPr>
        <p:spPr>
          <a:xfrm>
            <a:off x="3955753" y="3709678"/>
            <a:ext cx="1381847" cy="49933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ptos" panose="02110004020202020204"/>
                <a:ea typeface="+mn-ea"/>
                <a:cs typeface="+mn-cs"/>
              </a:rPr>
              <a:t>Semantic Kernel</a:t>
            </a:r>
          </a:p>
        </p:txBody>
      </p:sp>
      <p:sp>
        <p:nvSpPr>
          <p:cNvPr id="11" name="Rounded Rectangle 10">
            <a:extLst>
              <a:ext uri="{FF2B5EF4-FFF2-40B4-BE49-F238E27FC236}">
                <a16:creationId xmlns:a16="http://schemas.microsoft.com/office/drawing/2014/main" id="{FA609B72-B865-FE69-1E11-54F3299CDB32}"/>
              </a:ext>
            </a:extLst>
          </p:cNvPr>
          <p:cNvSpPr/>
          <p:nvPr/>
        </p:nvSpPr>
        <p:spPr>
          <a:xfrm>
            <a:off x="5366512" y="3687137"/>
            <a:ext cx="1365061" cy="5218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white"/>
                </a:solidFill>
                <a:effectLst/>
                <a:uLnTx/>
                <a:uFillTx/>
                <a:latin typeface="Aptos" panose="02110004020202020204"/>
                <a:ea typeface="+mn-ea"/>
                <a:cs typeface="+mn-cs"/>
              </a:rPr>
              <a:t>LangChain</a:t>
            </a: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3" name="Title 26">
            <a:extLst>
              <a:ext uri="{FF2B5EF4-FFF2-40B4-BE49-F238E27FC236}">
                <a16:creationId xmlns:a16="http://schemas.microsoft.com/office/drawing/2014/main" id="{52F936CA-CD5F-A9B9-562F-87AF76B02640}"/>
              </a:ext>
            </a:extLst>
          </p:cNvPr>
          <p:cNvSpPr txBox="1">
            <a:spLocks/>
          </p:cNvSpPr>
          <p:nvPr/>
        </p:nvSpPr>
        <p:spPr>
          <a:xfrm>
            <a:off x="586740" y="448365"/>
            <a:ext cx="11018520" cy="553998"/>
          </a:xfrm>
          <a:prstGeom prst="rect">
            <a:avLst/>
          </a:prstGeom>
        </p:spPr>
        <p:txBody>
          <a:bodyPr vert="horz" lIns="91440" tIns="45720" rIns="91440" bIns="45720" rtlCol="0" anchor="b">
            <a:normAutofit fontScale="9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prstClr val="black"/>
                </a:solidFill>
                <a:effectLst/>
                <a:uLnTx/>
                <a:uFillTx/>
                <a:latin typeface="Aptos Display" panose="02110004020202020204"/>
                <a:ea typeface="+mj-ea"/>
                <a:cs typeface="+mj-cs"/>
              </a:rPr>
              <a:t>Azure Functions Capabilities for Intelligent Apps</a:t>
            </a:r>
          </a:p>
        </p:txBody>
      </p:sp>
      <p:cxnSp>
        <p:nvCxnSpPr>
          <p:cNvPr id="15" name="Straight Connector 14">
            <a:extLst>
              <a:ext uri="{FF2B5EF4-FFF2-40B4-BE49-F238E27FC236}">
                <a16:creationId xmlns:a16="http://schemas.microsoft.com/office/drawing/2014/main" id="{BD21EFD6-99E8-63AE-9C9D-9D38B9794E9B}"/>
              </a:ext>
            </a:extLst>
          </p:cNvPr>
          <p:cNvCxnSpPr>
            <a:cxnSpLocks/>
          </p:cNvCxnSpPr>
          <p:nvPr/>
        </p:nvCxnSpPr>
        <p:spPr>
          <a:xfrm>
            <a:off x="321479" y="3516563"/>
            <a:ext cx="10646429"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DF8BA803-57DF-A34C-61B0-F5DD942C08B1}"/>
              </a:ext>
            </a:extLst>
          </p:cNvPr>
          <p:cNvCxnSpPr>
            <a:cxnSpLocks/>
          </p:cNvCxnSpPr>
          <p:nvPr/>
        </p:nvCxnSpPr>
        <p:spPr>
          <a:xfrm>
            <a:off x="321479" y="4479705"/>
            <a:ext cx="10700858" cy="0"/>
          </a:xfrm>
          <a:prstGeom prst="line">
            <a:avLst/>
          </a:prstGeom>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561AE3B1-035F-B1F0-B7A3-70F802398B00}"/>
              </a:ext>
            </a:extLst>
          </p:cNvPr>
          <p:cNvSpPr txBox="1"/>
          <p:nvPr/>
        </p:nvSpPr>
        <p:spPr>
          <a:xfrm flipH="1">
            <a:off x="795421" y="1968062"/>
            <a:ext cx="151445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Built-in capabilities</a:t>
            </a:r>
          </a:p>
        </p:txBody>
      </p:sp>
      <p:sp>
        <p:nvSpPr>
          <p:cNvPr id="24" name="TextBox 23">
            <a:extLst>
              <a:ext uri="{FF2B5EF4-FFF2-40B4-BE49-F238E27FC236}">
                <a16:creationId xmlns:a16="http://schemas.microsoft.com/office/drawing/2014/main" id="{DF6DBCFB-5B89-D8B1-B786-A00A1BAF555C}"/>
              </a:ext>
            </a:extLst>
          </p:cNvPr>
          <p:cNvSpPr txBox="1"/>
          <p:nvPr/>
        </p:nvSpPr>
        <p:spPr>
          <a:xfrm flipH="1">
            <a:off x="795421" y="3659960"/>
            <a:ext cx="151445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Flexible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Frameworks</a:t>
            </a:r>
          </a:p>
        </p:txBody>
      </p:sp>
      <p:sp>
        <p:nvSpPr>
          <p:cNvPr id="25" name="TextBox 24">
            <a:extLst>
              <a:ext uri="{FF2B5EF4-FFF2-40B4-BE49-F238E27FC236}">
                <a16:creationId xmlns:a16="http://schemas.microsoft.com/office/drawing/2014/main" id="{CE53A4FA-09EA-9BEB-B2B1-1E3F928F2190}"/>
              </a:ext>
            </a:extLst>
          </p:cNvPr>
          <p:cNvSpPr txBox="1"/>
          <p:nvPr/>
        </p:nvSpPr>
        <p:spPr>
          <a:xfrm flipH="1">
            <a:off x="787327" y="4810870"/>
            <a:ext cx="151445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ptos" panose="02110004020202020204"/>
                <a:ea typeface="+mn-ea"/>
                <a:cs typeface="+mn-cs"/>
              </a:rPr>
              <a:t>Language support</a:t>
            </a:r>
          </a:p>
        </p:txBody>
      </p:sp>
      <p:sp>
        <p:nvSpPr>
          <p:cNvPr id="2" name="Rounded Rectangle 1">
            <a:extLst>
              <a:ext uri="{FF2B5EF4-FFF2-40B4-BE49-F238E27FC236}">
                <a16:creationId xmlns:a16="http://schemas.microsoft.com/office/drawing/2014/main" id="{844864F0-EB98-AED0-8C03-CF2D0A450F8F}"/>
              </a:ext>
            </a:extLst>
          </p:cNvPr>
          <p:cNvSpPr/>
          <p:nvPr/>
        </p:nvSpPr>
        <p:spPr>
          <a:xfrm>
            <a:off x="6777271" y="3700713"/>
            <a:ext cx="1445317" cy="5218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white"/>
                </a:solidFill>
                <a:effectLst/>
                <a:uLnTx/>
                <a:uFillTx/>
                <a:latin typeface="Aptos" panose="02110004020202020204"/>
                <a:ea typeface="+mn-ea"/>
                <a:cs typeface="+mn-cs"/>
              </a:rPr>
              <a:t>LlamaIndex</a:t>
            </a: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Rounded Rectangle 2">
            <a:extLst>
              <a:ext uri="{FF2B5EF4-FFF2-40B4-BE49-F238E27FC236}">
                <a16:creationId xmlns:a16="http://schemas.microsoft.com/office/drawing/2014/main" id="{A529AE2C-2FE6-14DC-CC13-B1D2E22D0009}"/>
              </a:ext>
            </a:extLst>
          </p:cNvPr>
          <p:cNvSpPr/>
          <p:nvPr/>
        </p:nvSpPr>
        <p:spPr>
          <a:xfrm>
            <a:off x="9759301" y="3687137"/>
            <a:ext cx="1445317" cy="5218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prstClr val="white"/>
                </a:solidFill>
                <a:latin typeface="Aptos" panose="02110004020202020204"/>
              </a:rPr>
              <a:t>OpenAI triggers </a:t>
            </a:r>
            <a:r>
              <a:rPr lang="en-US" sz="1400">
                <a:solidFill>
                  <a:prstClr val="white"/>
                </a:solidFill>
              </a:rPr>
              <a:t>&amp; bindings</a:t>
            </a:r>
            <a:endParaRPr lang="en-US" sz="1400">
              <a:solidFill>
                <a:prstClr val="white"/>
              </a:solidFill>
              <a:latin typeface="Aptos" panose="02110004020202020204"/>
            </a:endParaRPr>
          </a:p>
        </p:txBody>
      </p:sp>
      <p:sp>
        <p:nvSpPr>
          <p:cNvPr id="5" name="Rounded Rectangle 4">
            <a:extLst>
              <a:ext uri="{FF2B5EF4-FFF2-40B4-BE49-F238E27FC236}">
                <a16:creationId xmlns:a16="http://schemas.microsoft.com/office/drawing/2014/main" id="{8A171936-BE8B-EFAD-4F0C-F6F13C4CDEA5}"/>
              </a:ext>
            </a:extLst>
          </p:cNvPr>
          <p:cNvSpPr/>
          <p:nvPr/>
        </p:nvSpPr>
        <p:spPr>
          <a:xfrm>
            <a:off x="8268286" y="3700712"/>
            <a:ext cx="1445317" cy="52187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err="1">
                <a:ln>
                  <a:noFill/>
                </a:ln>
                <a:solidFill>
                  <a:prstClr val="white"/>
                </a:solidFill>
                <a:effectLst/>
                <a:uLnTx/>
                <a:uFillTx/>
                <a:latin typeface="Aptos" panose="02110004020202020204"/>
                <a:ea typeface="+mn-ea"/>
                <a:cs typeface="+mn-cs"/>
              </a:rPr>
              <a:t>AutoGen</a:t>
            </a: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8080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5F81E-D023-01EE-10AC-03932C89FAD5}"/>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3A8057F4-170E-37A4-E969-AC7248037FB9}"/>
              </a:ext>
            </a:extLst>
          </p:cNvPr>
          <p:cNvPicPr>
            <a:picLocks noChangeAspect="1"/>
          </p:cNvPicPr>
          <p:nvPr/>
        </p:nvPicPr>
        <p:blipFill>
          <a:blip r:embed="rId2"/>
          <a:stretch>
            <a:fillRect/>
          </a:stretch>
        </p:blipFill>
        <p:spPr>
          <a:xfrm>
            <a:off x="7507675" y="4807293"/>
            <a:ext cx="1219370" cy="1019317"/>
          </a:xfrm>
          <a:prstGeom prst="rect">
            <a:avLst/>
          </a:prstGeom>
        </p:spPr>
      </p:pic>
      <p:pic>
        <p:nvPicPr>
          <p:cNvPr id="10" name="Picture 9">
            <a:extLst>
              <a:ext uri="{FF2B5EF4-FFF2-40B4-BE49-F238E27FC236}">
                <a16:creationId xmlns:a16="http://schemas.microsoft.com/office/drawing/2014/main" id="{85137D9D-5422-96BD-8262-AE39BAD81D26}"/>
              </a:ext>
            </a:extLst>
          </p:cNvPr>
          <p:cNvPicPr>
            <a:picLocks noChangeAspect="1"/>
          </p:cNvPicPr>
          <p:nvPr/>
        </p:nvPicPr>
        <p:blipFill>
          <a:blip r:embed="rId3"/>
          <a:stretch>
            <a:fillRect/>
          </a:stretch>
        </p:blipFill>
        <p:spPr>
          <a:xfrm>
            <a:off x="1155487" y="1995011"/>
            <a:ext cx="1705213" cy="1352739"/>
          </a:xfrm>
          <a:prstGeom prst="rect">
            <a:avLst/>
          </a:prstGeom>
        </p:spPr>
      </p:pic>
      <p:cxnSp>
        <p:nvCxnSpPr>
          <p:cNvPr id="12" name="Straight Arrow Connector 11">
            <a:extLst>
              <a:ext uri="{FF2B5EF4-FFF2-40B4-BE49-F238E27FC236}">
                <a16:creationId xmlns:a16="http://schemas.microsoft.com/office/drawing/2014/main" id="{69C8253A-5F90-635A-009A-1C04CF48FEF9}"/>
              </a:ext>
            </a:extLst>
          </p:cNvPr>
          <p:cNvCxnSpPr>
            <a:cxnSpLocks/>
            <a:stCxn id="10" idx="3"/>
          </p:cNvCxnSpPr>
          <p:nvPr/>
        </p:nvCxnSpPr>
        <p:spPr>
          <a:xfrm flipV="1">
            <a:off x="2860700" y="2662546"/>
            <a:ext cx="6267229" cy="8835"/>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7" name="Connector: Elbow 16">
            <a:extLst>
              <a:ext uri="{FF2B5EF4-FFF2-40B4-BE49-F238E27FC236}">
                <a16:creationId xmlns:a16="http://schemas.microsoft.com/office/drawing/2014/main" id="{3BDCE958-6A71-7395-F69E-A88589D9C978}"/>
              </a:ext>
            </a:extLst>
          </p:cNvPr>
          <p:cNvCxnSpPr>
            <a:cxnSpLocks/>
            <a:endCxn id="6" idx="3"/>
          </p:cNvCxnSpPr>
          <p:nvPr/>
        </p:nvCxnSpPr>
        <p:spPr>
          <a:xfrm rot="5400000">
            <a:off x="8243311" y="3703570"/>
            <a:ext cx="2097116" cy="1129648"/>
          </a:xfrm>
          <a:prstGeom prst="bentConnector2">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Connector: Elbow 17">
            <a:extLst>
              <a:ext uri="{FF2B5EF4-FFF2-40B4-BE49-F238E27FC236}">
                <a16:creationId xmlns:a16="http://schemas.microsoft.com/office/drawing/2014/main" id="{E7FC384D-2321-1FA6-5E56-F9D51E960BED}"/>
              </a:ext>
            </a:extLst>
          </p:cNvPr>
          <p:cNvCxnSpPr>
            <a:cxnSpLocks/>
            <a:stCxn id="23" idx="3"/>
            <a:endCxn id="6" idx="1"/>
          </p:cNvCxnSpPr>
          <p:nvPr/>
        </p:nvCxnSpPr>
        <p:spPr>
          <a:xfrm flipV="1">
            <a:off x="4479033" y="5316952"/>
            <a:ext cx="3028642" cy="1886"/>
          </a:xfrm>
          <a:prstGeom prst="bentConnector3">
            <a:avLst>
              <a:gd name="adj1" fmla="val 50000"/>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49ECF01E-C598-284B-07F8-E0AA2FCDF10E}"/>
              </a:ext>
            </a:extLst>
          </p:cNvPr>
          <p:cNvSpPr txBox="1"/>
          <p:nvPr/>
        </p:nvSpPr>
        <p:spPr>
          <a:xfrm>
            <a:off x="3442057" y="5778899"/>
            <a:ext cx="1197043" cy="276999"/>
          </a:xfrm>
          <a:prstGeom prst="rect">
            <a:avLst/>
          </a:prstGeom>
          <a:noFill/>
        </p:spPr>
        <p:txBody>
          <a:bodyPr wrap="square" rtlCol="0">
            <a:spAutoFit/>
          </a:bodyPr>
          <a:lstStyle/>
          <a:p>
            <a:r>
              <a:rPr lang="en-US" sz="1200"/>
              <a:t>Get weather</a:t>
            </a:r>
          </a:p>
        </p:txBody>
      </p:sp>
      <p:pic>
        <p:nvPicPr>
          <p:cNvPr id="23" name="Content Placeholder 3">
            <a:extLst>
              <a:ext uri="{FF2B5EF4-FFF2-40B4-BE49-F238E27FC236}">
                <a16:creationId xmlns:a16="http://schemas.microsoft.com/office/drawing/2014/main" id="{4ECEE38C-8B44-ACA2-5BD0-46ED92442C4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555139" y="4856891"/>
            <a:ext cx="923894" cy="923894"/>
          </a:xfrm>
          <a:prstGeom prst="rect">
            <a:avLst/>
          </a:prstGeom>
        </p:spPr>
      </p:pic>
      <p:sp>
        <p:nvSpPr>
          <p:cNvPr id="29" name="TextBox 28">
            <a:extLst>
              <a:ext uri="{FF2B5EF4-FFF2-40B4-BE49-F238E27FC236}">
                <a16:creationId xmlns:a16="http://schemas.microsoft.com/office/drawing/2014/main" id="{1E5A8BC3-5B32-4156-26EF-3B4229463DBA}"/>
              </a:ext>
            </a:extLst>
          </p:cNvPr>
          <p:cNvSpPr txBox="1"/>
          <p:nvPr/>
        </p:nvSpPr>
        <p:spPr>
          <a:xfrm>
            <a:off x="7940183" y="4022057"/>
            <a:ext cx="2077379" cy="338554"/>
          </a:xfrm>
          <a:prstGeom prst="rect">
            <a:avLst/>
          </a:prstGeom>
          <a:noFill/>
        </p:spPr>
        <p:txBody>
          <a:bodyPr wrap="square" rtlCol="0">
            <a:spAutoFit/>
          </a:bodyPr>
          <a:lstStyle/>
          <a:p>
            <a:r>
              <a:rPr lang="en-US" sz="800"/>
              <a:t>Function calling information placed on storage queue with correlation id</a:t>
            </a:r>
          </a:p>
        </p:txBody>
      </p:sp>
      <p:sp>
        <p:nvSpPr>
          <p:cNvPr id="34" name="TextBox 33">
            <a:extLst>
              <a:ext uri="{FF2B5EF4-FFF2-40B4-BE49-F238E27FC236}">
                <a16:creationId xmlns:a16="http://schemas.microsoft.com/office/drawing/2014/main" id="{7BBF18E4-326B-D318-FEFF-29F0D92F8809}"/>
              </a:ext>
            </a:extLst>
          </p:cNvPr>
          <p:cNvSpPr txBox="1"/>
          <p:nvPr/>
        </p:nvSpPr>
        <p:spPr>
          <a:xfrm>
            <a:off x="5129038" y="5388390"/>
            <a:ext cx="2077379" cy="461665"/>
          </a:xfrm>
          <a:prstGeom prst="rect">
            <a:avLst/>
          </a:prstGeom>
          <a:noFill/>
        </p:spPr>
        <p:txBody>
          <a:bodyPr wrap="square" rtlCol="0">
            <a:spAutoFit/>
          </a:bodyPr>
          <a:lstStyle/>
          <a:p>
            <a:r>
              <a:rPr lang="en-US" sz="800"/>
              <a:t>Function return information placed on storage queue with correlation id when weather function completes</a:t>
            </a:r>
          </a:p>
        </p:txBody>
      </p:sp>
      <p:pic>
        <p:nvPicPr>
          <p:cNvPr id="36" name="Picture 35">
            <a:extLst>
              <a:ext uri="{FF2B5EF4-FFF2-40B4-BE49-F238E27FC236}">
                <a16:creationId xmlns:a16="http://schemas.microsoft.com/office/drawing/2014/main" id="{A3D62A1D-18C2-6803-881D-C57DF11C8BB7}"/>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1057753" y="4858546"/>
            <a:ext cx="923894" cy="923894"/>
          </a:xfrm>
          <a:prstGeom prst="rect">
            <a:avLst/>
          </a:prstGeom>
        </p:spPr>
      </p:pic>
      <p:sp>
        <p:nvSpPr>
          <p:cNvPr id="37" name="TextBox 36">
            <a:extLst>
              <a:ext uri="{FF2B5EF4-FFF2-40B4-BE49-F238E27FC236}">
                <a16:creationId xmlns:a16="http://schemas.microsoft.com/office/drawing/2014/main" id="{F2646F4B-3F10-FEF3-71BD-4DA34826E940}"/>
              </a:ext>
            </a:extLst>
          </p:cNvPr>
          <p:cNvSpPr txBox="1"/>
          <p:nvPr/>
        </p:nvSpPr>
        <p:spPr>
          <a:xfrm>
            <a:off x="970683" y="4502122"/>
            <a:ext cx="1364624" cy="276999"/>
          </a:xfrm>
          <a:prstGeom prst="rect">
            <a:avLst/>
          </a:prstGeom>
          <a:noFill/>
        </p:spPr>
        <p:txBody>
          <a:bodyPr wrap="square" rtlCol="0">
            <a:spAutoFit/>
          </a:bodyPr>
          <a:lstStyle/>
          <a:p>
            <a:r>
              <a:rPr lang="en-US" sz="1200"/>
              <a:t>Weather service</a:t>
            </a:r>
          </a:p>
        </p:txBody>
      </p:sp>
      <p:cxnSp>
        <p:nvCxnSpPr>
          <p:cNvPr id="38" name="Connector: Elbow 37">
            <a:extLst>
              <a:ext uri="{FF2B5EF4-FFF2-40B4-BE49-F238E27FC236}">
                <a16:creationId xmlns:a16="http://schemas.microsoft.com/office/drawing/2014/main" id="{4997BB0E-500B-97E8-E837-6AEFA473A666}"/>
              </a:ext>
            </a:extLst>
          </p:cNvPr>
          <p:cNvCxnSpPr>
            <a:cxnSpLocks/>
            <a:stCxn id="36" idx="3"/>
            <a:endCxn id="23" idx="1"/>
          </p:cNvCxnSpPr>
          <p:nvPr/>
        </p:nvCxnSpPr>
        <p:spPr>
          <a:xfrm flipV="1">
            <a:off x="1981647" y="5318838"/>
            <a:ext cx="1573492" cy="1655"/>
          </a:xfrm>
          <a:prstGeom prst="bentConnector3">
            <a:avLst>
              <a:gd name="adj1" fmla="val 50000"/>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31D9E8DE-AFA0-EF4A-6B79-C1D56577623D}"/>
              </a:ext>
            </a:extLst>
          </p:cNvPr>
          <p:cNvSpPr txBox="1"/>
          <p:nvPr/>
        </p:nvSpPr>
        <p:spPr>
          <a:xfrm>
            <a:off x="7110676" y="2758974"/>
            <a:ext cx="3265494" cy="230832"/>
          </a:xfrm>
          <a:prstGeom prst="rect">
            <a:avLst/>
          </a:prstGeom>
          <a:noFill/>
        </p:spPr>
        <p:txBody>
          <a:bodyPr wrap="square" rtlCol="0">
            <a:spAutoFit/>
          </a:bodyPr>
          <a:lstStyle/>
          <a:p>
            <a:r>
              <a:rPr lang="en-US" sz="900"/>
              <a:t>The weather is 75 degrees and sunny</a:t>
            </a:r>
          </a:p>
        </p:txBody>
      </p:sp>
      <p:sp>
        <p:nvSpPr>
          <p:cNvPr id="46" name="TextBox 45">
            <a:extLst>
              <a:ext uri="{FF2B5EF4-FFF2-40B4-BE49-F238E27FC236}">
                <a16:creationId xmlns:a16="http://schemas.microsoft.com/office/drawing/2014/main" id="{B4E0B9CB-13F4-A59F-0BF1-AA0C550BF91C}"/>
              </a:ext>
            </a:extLst>
          </p:cNvPr>
          <p:cNvSpPr txBox="1"/>
          <p:nvPr/>
        </p:nvSpPr>
        <p:spPr>
          <a:xfrm>
            <a:off x="2203876" y="5132004"/>
            <a:ext cx="1238181" cy="369332"/>
          </a:xfrm>
          <a:prstGeom prst="rect">
            <a:avLst/>
          </a:prstGeom>
          <a:noFill/>
        </p:spPr>
        <p:txBody>
          <a:bodyPr wrap="square" rtlCol="0">
            <a:spAutoFit/>
          </a:bodyPr>
          <a:lstStyle/>
          <a:p>
            <a:r>
              <a:rPr lang="en-US" sz="900"/>
              <a:t>The weather is 75 degrees and sunny</a:t>
            </a:r>
          </a:p>
        </p:txBody>
      </p:sp>
      <p:sp>
        <p:nvSpPr>
          <p:cNvPr id="47" name="TextBox 46">
            <a:extLst>
              <a:ext uri="{FF2B5EF4-FFF2-40B4-BE49-F238E27FC236}">
                <a16:creationId xmlns:a16="http://schemas.microsoft.com/office/drawing/2014/main" id="{D9BBF94C-0C78-3A3B-1C69-4FA4FAE89EA5}"/>
              </a:ext>
            </a:extLst>
          </p:cNvPr>
          <p:cNvSpPr txBox="1"/>
          <p:nvPr/>
        </p:nvSpPr>
        <p:spPr>
          <a:xfrm>
            <a:off x="5128631" y="5085838"/>
            <a:ext cx="2077786" cy="230832"/>
          </a:xfrm>
          <a:prstGeom prst="rect">
            <a:avLst/>
          </a:prstGeom>
          <a:noFill/>
        </p:spPr>
        <p:txBody>
          <a:bodyPr wrap="square" rtlCol="0">
            <a:spAutoFit/>
          </a:bodyPr>
          <a:lstStyle/>
          <a:p>
            <a:r>
              <a:rPr lang="en-US" sz="900"/>
              <a:t>The weather is 75 degrees and sunny</a:t>
            </a:r>
          </a:p>
        </p:txBody>
      </p:sp>
      <p:sp>
        <p:nvSpPr>
          <p:cNvPr id="48" name="Cloud 47">
            <a:extLst>
              <a:ext uri="{FF2B5EF4-FFF2-40B4-BE49-F238E27FC236}">
                <a16:creationId xmlns:a16="http://schemas.microsoft.com/office/drawing/2014/main" id="{E5170799-D0E4-0923-F3E6-5220BDAAAF93}"/>
              </a:ext>
            </a:extLst>
          </p:cNvPr>
          <p:cNvSpPr/>
          <p:nvPr/>
        </p:nvSpPr>
        <p:spPr>
          <a:xfrm>
            <a:off x="10376171" y="2919550"/>
            <a:ext cx="977630" cy="718615"/>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00"/>
              <a:t>Call Track shipping function to process request</a:t>
            </a:r>
          </a:p>
          <a:p>
            <a:pPr algn="ctr"/>
            <a:endParaRPr lang="en-US" sz="500"/>
          </a:p>
        </p:txBody>
      </p:sp>
      <p:sp>
        <p:nvSpPr>
          <p:cNvPr id="49" name="TextBox 48">
            <a:extLst>
              <a:ext uri="{FF2B5EF4-FFF2-40B4-BE49-F238E27FC236}">
                <a16:creationId xmlns:a16="http://schemas.microsoft.com/office/drawing/2014/main" id="{1A880956-2317-ADA4-D3A3-C2AF38EE5739}"/>
              </a:ext>
            </a:extLst>
          </p:cNvPr>
          <p:cNvSpPr txBox="1"/>
          <p:nvPr/>
        </p:nvSpPr>
        <p:spPr>
          <a:xfrm>
            <a:off x="9106342" y="1552691"/>
            <a:ext cx="2728281" cy="523220"/>
          </a:xfrm>
          <a:prstGeom prst="rect">
            <a:avLst/>
          </a:prstGeom>
          <a:solidFill>
            <a:schemeClr val="bg2"/>
          </a:solidFill>
        </p:spPr>
        <p:txBody>
          <a:bodyPr wrap="square" rtlCol="0">
            <a:spAutoFit/>
          </a:bodyPr>
          <a:lstStyle/>
          <a:p>
            <a:r>
              <a:rPr lang="en-US" sz="1400"/>
              <a:t>Orchestration of function calling performed by Azure OpenAI</a:t>
            </a:r>
          </a:p>
        </p:txBody>
      </p:sp>
      <p:sp>
        <p:nvSpPr>
          <p:cNvPr id="50" name="Title 1">
            <a:extLst>
              <a:ext uri="{FF2B5EF4-FFF2-40B4-BE49-F238E27FC236}">
                <a16:creationId xmlns:a16="http://schemas.microsoft.com/office/drawing/2014/main" id="{6B2E4975-8839-6F57-0C2C-8E083A423E7B}"/>
              </a:ext>
            </a:extLst>
          </p:cNvPr>
          <p:cNvSpPr>
            <a:spLocks noGrp="1"/>
          </p:cNvSpPr>
          <p:nvPr>
            <p:ph type="title"/>
          </p:nvPr>
        </p:nvSpPr>
        <p:spPr>
          <a:xfrm>
            <a:off x="838200" y="425267"/>
            <a:ext cx="10515600" cy="586813"/>
          </a:xfrm>
        </p:spPr>
        <p:txBody>
          <a:bodyPr>
            <a:normAutofit fontScale="90000"/>
          </a:bodyPr>
          <a:lstStyle/>
          <a:p>
            <a:r>
              <a:rPr lang="en-US"/>
              <a:t>Async function calling with Azure AI Agent service</a:t>
            </a:r>
            <a:br>
              <a:rPr lang="en-US"/>
            </a:br>
            <a:r>
              <a:rPr lang="en-US" sz="1800">
                <a:latin typeface="+mn-lt"/>
                <a:cs typeface="+mn-cs"/>
              </a:rPr>
              <a:t>https://</a:t>
            </a:r>
            <a:r>
              <a:rPr lang="en-US" sz="1800" err="1">
                <a:latin typeface="+mn-lt"/>
                <a:cs typeface="+mn-cs"/>
              </a:rPr>
              <a:t>learn.microsoft.com</a:t>
            </a:r>
            <a:r>
              <a:rPr lang="en-US" sz="1800">
                <a:latin typeface="+mn-lt"/>
                <a:cs typeface="+mn-cs"/>
              </a:rPr>
              <a:t>/</a:t>
            </a:r>
            <a:r>
              <a:rPr lang="en-US" sz="1800" err="1">
                <a:latin typeface="+mn-lt"/>
                <a:cs typeface="+mn-cs"/>
              </a:rPr>
              <a:t>en</a:t>
            </a:r>
            <a:r>
              <a:rPr lang="en-US" sz="1800">
                <a:latin typeface="+mn-lt"/>
                <a:cs typeface="+mn-cs"/>
              </a:rPr>
              <a:t>-us/azure/ai-services/agents/how-to/tools/azure-functions</a:t>
            </a:r>
          </a:p>
        </p:txBody>
      </p:sp>
      <p:sp>
        <p:nvSpPr>
          <p:cNvPr id="51" name="TextBox 50">
            <a:extLst>
              <a:ext uri="{FF2B5EF4-FFF2-40B4-BE49-F238E27FC236}">
                <a16:creationId xmlns:a16="http://schemas.microsoft.com/office/drawing/2014/main" id="{B52345D9-0A4B-E492-D08D-078E66EA30DE}"/>
              </a:ext>
            </a:extLst>
          </p:cNvPr>
          <p:cNvSpPr txBox="1"/>
          <p:nvPr/>
        </p:nvSpPr>
        <p:spPr>
          <a:xfrm>
            <a:off x="2938678" y="2360163"/>
            <a:ext cx="6314644" cy="230832"/>
          </a:xfrm>
          <a:prstGeom prst="rect">
            <a:avLst/>
          </a:prstGeom>
          <a:noFill/>
        </p:spPr>
        <p:txBody>
          <a:bodyPr wrap="square" rtlCol="0">
            <a:spAutoFit/>
          </a:bodyPr>
          <a:lstStyle/>
          <a:p>
            <a:r>
              <a:rPr lang="en-US" sz="900"/>
              <a:t>What is the weather in Tacoma, WA?</a:t>
            </a:r>
          </a:p>
        </p:txBody>
      </p:sp>
      <p:sp>
        <p:nvSpPr>
          <p:cNvPr id="52" name="TextBox 51">
            <a:extLst>
              <a:ext uri="{FF2B5EF4-FFF2-40B4-BE49-F238E27FC236}">
                <a16:creationId xmlns:a16="http://schemas.microsoft.com/office/drawing/2014/main" id="{E410734C-2538-D48C-5515-59894C2D186A}"/>
              </a:ext>
            </a:extLst>
          </p:cNvPr>
          <p:cNvSpPr txBox="1"/>
          <p:nvPr/>
        </p:nvSpPr>
        <p:spPr>
          <a:xfrm>
            <a:off x="3369083" y="4592604"/>
            <a:ext cx="1531405" cy="230832"/>
          </a:xfrm>
          <a:prstGeom prst="rect">
            <a:avLst/>
          </a:prstGeom>
          <a:solidFill>
            <a:srgbClr val="0070C0"/>
          </a:solidFill>
        </p:spPr>
        <p:txBody>
          <a:bodyPr wrap="square" rtlCol="0">
            <a:spAutoFit/>
          </a:bodyPr>
          <a:lstStyle/>
          <a:p>
            <a:r>
              <a:rPr lang="en-US" sz="900"/>
              <a:t>                Function</a:t>
            </a:r>
          </a:p>
        </p:txBody>
      </p:sp>
      <p:sp>
        <p:nvSpPr>
          <p:cNvPr id="53" name="TextBox 52">
            <a:extLst>
              <a:ext uri="{FF2B5EF4-FFF2-40B4-BE49-F238E27FC236}">
                <a16:creationId xmlns:a16="http://schemas.microsoft.com/office/drawing/2014/main" id="{13CCC980-9254-4D99-F0F8-7C1B65CA8766}"/>
              </a:ext>
            </a:extLst>
          </p:cNvPr>
          <p:cNvSpPr txBox="1"/>
          <p:nvPr/>
        </p:nvSpPr>
        <p:spPr>
          <a:xfrm>
            <a:off x="1088799" y="1812888"/>
            <a:ext cx="1903553" cy="230832"/>
          </a:xfrm>
          <a:prstGeom prst="rect">
            <a:avLst/>
          </a:prstGeom>
          <a:solidFill>
            <a:srgbClr val="0070C0"/>
          </a:solidFill>
        </p:spPr>
        <p:txBody>
          <a:bodyPr wrap="square" rtlCol="0">
            <a:spAutoFit/>
          </a:bodyPr>
          <a:lstStyle/>
          <a:p>
            <a:r>
              <a:rPr lang="en-US" sz="900"/>
              <a:t>Client calls Azure AI Agent service</a:t>
            </a:r>
          </a:p>
        </p:txBody>
      </p:sp>
      <p:pic>
        <p:nvPicPr>
          <p:cNvPr id="4" name="Graphic 3">
            <a:extLst>
              <a:ext uri="{FF2B5EF4-FFF2-40B4-BE49-F238E27FC236}">
                <a16:creationId xmlns:a16="http://schemas.microsoft.com/office/drawing/2014/main" id="{DCECEBA5-3B04-E761-CF6B-A418C99D910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291869" y="1936732"/>
            <a:ext cx="1240877" cy="1283104"/>
          </a:xfrm>
          <a:prstGeom prst="rect">
            <a:avLst/>
          </a:prstGeom>
        </p:spPr>
      </p:pic>
    </p:spTree>
    <p:extLst>
      <p:ext uri="{BB962C8B-B14F-4D97-AF65-F5344CB8AC3E}">
        <p14:creationId xmlns:p14="http://schemas.microsoft.com/office/powerpoint/2010/main" val="29273158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C6811-FDCE-7A04-B219-B54538A463CD}"/>
              </a:ext>
            </a:extLst>
          </p:cNvPr>
          <p:cNvSpPr>
            <a:spLocks noGrp="1"/>
          </p:cNvSpPr>
          <p:nvPr>
            <p:ph type="title"/>
          </p:nvPr>
        </p:nvSpPr>
        <p:spPr>
          <a:xfrm>
            <a:off x="588263" y="457200"/>
            <a:ext cx="11018520" cy="830997"/>
          </a:xfrm>
        </p:spPr>
        <p:txBody>
          <a:bodyPr/>
          <a:lstStyle/>
          <a:p>
            <a:r>
              <a:rPr lang="en-US">
                <a:cs typeface="Segoe UI"/>
              </a:rPr>
              <a:t>Azure Functions MCP server hosting </a:t>
            </a:r>
            <a:br>
              <a:rPr lang="en-US">
                <a:cs typeface="Segoe UI"/>
              </a:rPr>
            </a:br>
            <a:r>
              <a:rPr lang="en-US" sz="1800">
                <a:cs typeface="Segoe UI"/>
              </a:rPr>
              <a:t>Early Preview </a:t>
            </a:r>
            <a:r>
              <a:rPr lang="en-US" sz="1800">
                <a:ea typeface="+mj-lt"/>
                <a:cs typeface="Segoe UI"/>
              </a:rPr>
              <a:t>- </a:t>
            </a:r>
            <a:r>
              <a:rPr lang="en-US" sz="1800">
                <a:ea typeface="+mj-lt"/>
                <a:cs typeface="+mj-lt"/>
              </a:rPr>
              <a:t>https://github.com/Azure-Samples/remote-mcp-functions-dotnet</a:t>
            </a:r>
            <a:endParaRPr lang="en-US" sz="1800"/>
          </a:p>
        </p:txBody>
      </p:sp>
      <p:sp>
        <p:nvSpPr>
          <p:cNvPr id="3" name="Content Placeholder 2">
            <a:extLst>
              <a:ext uri="{FF2B5EF4-FFF2-40B4-BE49-F238E27FC236}">
                <a16:creationId xmlns:a16="http://schemas.microsoft.com/office/drawing/2014/main" id="{BDB219F2-B4C0-6DCF-2D1D-BD5ABBEE92F8}"/>
              </a:ext>
            </a:extLst>
          </p:cNvPr>
          <p:cNvSpPr>
            <a:spLocks noGrp="1"/>
          </p:cNvSpPr>
          <p:nvPr>
            <p:ph idx="1"/>
          </p:nvPr>
        </p:nvSpPr>
        <p:spPr>
          <a:xfrm>
            <a:off x="4431735" y="1709590"/>
            <a:ext cx="7490008" cy="5287601"/>
          </a:xfrm>
        </p:spPr>
        <p:txBody>
          <a:bodyPr vert="horz" wrap="square" lIns="0" tIns="0" rIns="0" bIns="0" rtlCol="0" anchor="t">
            <a:spAutoFit/>
          </a:bodyPr>
          <a:lstStyle/>
          <a:p>
            <a:pPr marL="0" indent="0">
              <a:spcAft>
                <a:spcPts val="600"/>
              </a:spcAft>
              <a:buNone/>
              <a:tabLst>
                <a:tab pos="457200" algn="l"/>
              </a:tabLst>
              <a:defRPr/>
            </a:pPr>
            <a:r>
              <a:rPr lang="en-US" sz="2000" b="1">
                <a:solidFill>
                  <a:srgbClr val="1F1F1F"/>
                </a:solidFill>
                <a:cs typeface="Segoe UI"/>
              </a:rPr>
              <a:t>MCP bindings : </a:t>
            </a:r>
            <a:r>
              <a:rPr lang="en-US" sz="2000">
                <a:solidFill>
                  <a:srgbClr val="1F1F1F"/>
                </a:solidFill>
                <a:cs typeface="Segoe UI"/>
              </a:rPr>
              <a:t>Developers can easily develop, test, and deploy remote MCP servers directly on Azure Functions using first-class inner-loop to outer-loop capabilities.</a:t>
            </a:r>
          </a:p>
          <a:p>
            <a:pPr marL="0" indent="0">
              <a:spcAft>
                <a:spcPts val="600"/>
              </a:spcAft>
              <a:buNone/>
              <a:tabLst>
                <a:tab pos="457200" algn="l"/>
              </a:tabLst>
              <a:defRPr/>
            </a:pPr>
            <a:r>
              <a:rPr lang="en-US" sz="2000" b="1">
                <a:solidFill>
                  <a:srgbClr val="1F1F1F"/>
                </a:solidFill>
                <a:cs typeface="Segoe UI"/>
              </a:rPr>
              <a:t>Scale: </a:t>
            </a:r>
            <a:r>
              <a:rPr lang="en-US" sz="2000">
                <a:solidFill>
                  <a:srgbClr val="1F1F1F"/>
                </a:solidFill>
                <a:cs typeface="Segoe UI"/>
              </a:rPr>
              <a:t>Built to scale MCP functions from 0 to 1000 instances fast</a:t>
            </a:r>
          </a:p>
          <a:p>
            <a:pPr marL="0" indent="0">
              <a:spcAft>
                <a:spcPts val="600"/>
              </a:spcAft>
              <a:buNone/>
              <a:tabLst>
                <a:tab pos="457200" algn="l"/>
              </a:tabLst>
              <a:defRPr/>
            </a:pPr>
            <a:r>
              <a:rPr lang="en-US" sz="2000" b="1">
                <a:solidFill>
                  <a:srgbClr val="1F1F1F"/>
                </a:solidFill>
                <a:cs typeface="Segoe UI"/>
              </a:rPr>
              <a:t>Hosting flexibility: </a:t>
            </a:r>
            <a:r>
              <a:rPr lang="en-US" sz="2000">
                <a:solidFill>
                  <a:srgbClr val="1F1F1F"/>
                </a:solidFill>
                <a:cs typeface="Segoe UI"/>
              </a:rPr>
              <a:t>Will be able to run MCP servers on local machine, Flex Consumption, Premium Functions, App Service, and Azure Container Apps</a:t>
            </a:r>
          </a:p>
          <a:p>
            <a:pPr marL="0" indent="0">
              <a:spcAft>
                <a:spcPts val="600"/>
              </a:spcAft>
              <a:buNone/>
              <a:tabLst>
                <a:tab pos="457200" algn="l"/>
              </a:tabLst>
              <a:defRPr/>
            </a:pPr>
            <a:r>
              <a:rPr lang="en-US" sz="2000" b="1">
                <a:solidFill>
                  <a:srgbClr val="1F1F1F"/>
                </a:solidFill>
                <a:cs typeface="Segoe UI"/>
              </a:rPr>
              <a:t>Language support: </a:t>
            </a:r>
            <a:r>
              <a:rPr lang="en-US" sz="2000">
                <a:solidFill>
                  <a:srgbClr val="1F1F1F"/>
                </a:solidFill>
                <a:cs typeface="Segoe UI"/>
              </a:rPr>
              <a:t>Use Node.js, Python, .NET (C#), Java, and PowerShell</a:t>
            </a:r>
          </a:p>
          <a:p>
            <a:pPr marL="0" indent="0">
              <a:spcAft>
                <a:spcPts val="600"/>
              </a:spcAft>
              <a:buNone/>
              <a:tabLst>
                <a:tab pos="457200" algn="l"/>
              </a:tabLst>
              <a:defRPr/>
            </a:pPr>
            <a:r>
              <a:rPr lang="en-US" sz="2000" b="1">
                <a:solidFill>
                  <a:srgbClr val="1F1F1F"/>
                </a:solidFill>
                <a:cs typeface="Segoe UI"/>
              </a:rPr>
              <a:t>Security: </a:t>
            </a:r>
            <a:r>
              <a:rPr lang="en-US" sz="2000">
                <a:solidFill>
                  <a:srgbClr val="1F1F1F"/>
                </a:solidFill>
                <a:cs typeface="Segoe UI"/>
              </a:rPr>
              <a:t>Use Functions keys, OAuth, managed identity, and network isolation</a:t>
            </a:r>
          </a:p>
          <a:p>
            <a:pPr marL="0" indent="0">
              <a:spcAft>
                <a:spcPts val="600"/>
              </a:spcAft>
              <a:buNone/>
              <a:tabLst>
                <a:tab pos="457200" algn="l"/>
              </a:tabLst>
              <a:defRPr/>
            </a:pPr>
            <a:r>
              <a:rPr lang="en-US" sz="2000" b="1">
                <a:solidFill>
                  <a:srgbClr val="1F1F1F"/>
                </a:solidFill>
                <a:cs typeface="Segoe UI"/>
              </a:rPr>
              <a:t>Complex tool functions: </a:t>
            </a:r>
            <a:r>
              <a:rPr lang="en-US" sz="2000">
                <a:solidFill>
                  <a:srgbClr val="1F1F1F"/>
                </a:solidFill>
                <a:cs typeface="Segoe UI"/>
              </a:rPr>
              <a:t>Support for orchestration, long running, or stateful requirements using durable functions</a:t>
            </a:r>
          </a:p>
          <a:p>
            <a:endParaRPr lang="en-US"/>
          </a:p>
        </p:txBody>
      </p:sp>
      <p:pic>
        <p:nvPicPr>
          <p:cNvPr id="4" name="Content Placeholder 3">
            <a:extLst>
              <a:ext uri="{FF2B5EF4-FFF2-40B4-BE49-F238E27FC236}">
                <a16:creationId xmlns:a16="http://schemas.microsoft.com/office/drawing/2014/main" id="{CCF1B32C-64E3-C961-45C7-0F1E55F62603}"/>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1335066" y="2286522"/>
            <a:ext cx="2284955" cy="2284955"/>
          </a:xfrm>
          <a:prstGeom prst="rect">
            <a:avLst/>
          </a:prstGeom>
        </p:spPr>
      </p:pic>
    </p:spTree>
    <p:extLst>
      <p:ext uri="{BB962C8B-B14F-4D97-AF65-F5344CB8AC3E}">
        <p14:creationId xmlns:p14="http://schemas.microsoft.com/office/powerpoint/2010/main" val="1262863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A3FBC-F448-8218-5EAF-FEF7F1D148E7}"/>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711D413F-3046-B128-F544-920403B1C56B}"/>
              </a:ext>
            </a:extLst>
          </p:cNvPr>
          <p:cNvPicPr>
            <a:picLocks noChangeAspect="1"/>
          </p:cNvPicPr>
          <p:nvPr/>
        </p:nvPicPr>
        <p:blipFill>
          <a:blip r:embed="rId2"/>
          <a:stretch>
            <a:fillRect/>
          </a:stretch>
        </p:blipFill>
        <p:spPr>
          <a:xfrm>
            <a:off x="1155487" y="1995011"/>
            <a:ext cx="1705213" cy="1352739"/>
          </a:xfrm>
          <a:prstGeom prst="rect">
            <a:avLst/>
          </a:prstGeom>
        </p:spPr>
      </p:pic>
      <p:cxnSp>
        <p:nvCxnSpPr>
          <p:cNvPr id="12" name="Straight Arrow Connector 11">
            <a:extLst>
              <a:ext uri="{FF2B5EF4-FFF2-40B4-BE49-F238E27FC236}">
                <a16:creationId xmlns:a16="http://schemas.microsoft.com/office/drawing/2014/main" id="{CB97BCF3-31B7-C15F-AD3E-EE9AEBB48A74}"/>
              </a:ext>
            </a:extLst>
          </p:cNvPr>
          <p:cNvCxnSpPr>
            <a:cxnSpLocks/>
            <a:stCxn id="10" idx="3"/>
            <a:endCxn id="2" idx="1"/>
          </p:cNvCxnSpPr>
          <p:nvPr/>
        </p:nvCxnSpPr>
        <p:spPr>
          <a:xfrm flipV="1">
            <a:off x="2860700" y="2651368"/>
            <a:ext cx="4562016" cy="20013"/>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Connector: Elbow 17">
            <a:extLst>
              <a:ext uri="{FF2B5EF4-FFF2-40B4-BE49-F238E27FC236}">
                <a16:creationId xmlns:a16="http://schemas.microsoft.com/office/drawing/2014/main" id="{254D141F-5C40-271F-7CF9-CCBF21E68E4E}"/>
              </a:ext>
            </a:extLst>
          </p:cNvPr>
          <p:cNvCxnSpPr>
            <a:cxnSpLocks/>
            <a:stCxn id="36" idx="3"/>
            <a:endCxn id="5" idx="1"/>
          </p:cNvCxnSpPr>
          <p:nvPr/>
        </p:nvCxnSpPr>
        <p:spPr>
          <a:xfrm flipV="1">
            <a:off x="2906935" y="5317270"/>
            <a:ext cx="4551498" cy="3223"/>
          </a:xfrm>
          <a:prstGeom prst="bentConnector3">
            <a:avLst>
              <a:gd name="adj1" fmla="val 50000"/>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76CE9B95-43A5-99F6-4206-5E73409A7911}"/>
              </a:ext>
            </a:extLst>
          </p:cNvPr>
          <p:cNvSpPr txBox="1"/>
          <p:nvPr/>
        </p:nvSpPr>
        <p:spPr>
          <a:xfrm>
            <a:off x="7425775" y="5753351"/>
            <a:ext cx="1197043" cy="276999"/>
          </a:xfrm>
          <a:prstGeom prst="rect">
            <a:avLst/>
          </a:prstGeom>
          <a:noFill/>
        </p:spPr>
        <p:txBody>
          <a:bodyPr wrap="square" rtlCol="0">
            <a:spAutoFit/>
          </a:bodyPr>
          <a:lstStyle/>
          <a:p>
            <a:r>
              <a:rPr lang="en-US" sz="1200"/>
              <a:t>Get weather</a:t>
            </a:r>
          </a:p>
        </p:txBody>
      </p:sp>
      <p:pic>
        <p:nvPicPr>
          <p:cNvPr id="36" name="Picture 35">
            <a:extLst>
              <a:ext uri="{FF2B5EF4-FFF2-40B4-BE49-F238E27FC236}">
                <a16:creationId xmlns:a16="http://schemas.microsoft.com/office/drawing/2014/main" id="{393FAB9D-3FFB-9466-5468-4E83BA986377}"/>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983041" y="4858546"/>
            <a:ext cx="923894" cy="923894"/>
          </a:xfrm>
          <a:prstGeom prst="rect">
            <a:avLst/>
          </a:prstGeom>
        </p:spPr>
      </p:pic>
      <p:sp>
        <p:nvSpPr>
          <p:cNvPr id="37" name="TextBox 36">
            <a:extLst>
              <a:ext uri="{FF2B5EF4-FFF2-40B4-BE49-F238E27FC236}">
                <a16:creationId xmlns:a16="http://schemas.microsoft.com/office/drawing/2014/main" id="{E5EA11A8-B86F-CE62-C49F-0CFBDE361F28}"/>
              </a:ext>
            </a:extLst>
          </p:cNvPr>
          <p:cNvSpPr txBox="1"/>
          <p:nvPr/>
        </p:nvSpPr>
        <p:spPr>
          <a:xfrm>
            <a:off x="1895971" y="4502122"/>
            <a:ext cx="1364624" cy="276999"/>
          </a:xfrm>
          <a:prstGeom prst="rect">
            <a:avLst/>
          </a:prstGeom>
          <a:noFill/>
        </p:spPr>
        <p:txBody>
          <a:bodyPr wrap="square" rtlCol="0">
            <a:spAutoFit/>
          </a:bodyPr>
          <a:lstStyle/>
          <a:p>
            <a:r>
              <a:rPr lang="en-US" sz="1200"/>
              <a:t>Weather service</a:t>
            </a:r>
          </a:p>
        </p:txBody>
      </p:sp>
      <p:sp>
        <p:nvSpPr>
          <p:cNvPr id="47" name="TextBox 46">
            <a:extLst>
              <a:ext uri="{FF2B5EF4-FFF2-40B4-BE49-F238E27FC236}">
                <a16:creationId xmlns:a16="http://schemas.microsoft.com/office/drawing/2014/main" id="{0ABF0325-5995-6228-7D4A-96895FBF7566}"/>
              </a:ext>
            </a:extLst>
          </p:cNvPr>
          <p:cNvSpPr txBox="1"/>
          <p:nvPr/>
        </p:nvSpPr>
        <p:spPr>
          <a:xfrm>
            <a:off x="3618473" y="5082606"/>
            <a:ext cx="2077786" cy="230832"/>
          </a:xfrm>
          <a:prstGeom prst="rect">
            <a:avLst/>
          </a:prstGeom>
          <a:noFill/>
        </p:spPr>
        <p:txBody>
          <a:bodyPr wrap="square" rtlCol="0">
            <a:spAutoFit/>
          </a:bodyPr>
          <a:lstStyle/>
          <a:p>
            <a:r>
              <a:rPr lang="en-US" sz="900"/>
              <a:t>The weather is 75 degrees and sunny</a:t>
            </a:r>
          </a:p>
        </p:txBody>
      </p:sp>
      <p:sp>
        <p:nvSpPr>
          <p:cNvPr id="50" name="Title 1">
            <a:extLst>
              <a:ext uri="{FF2B5EF4-FFF2-40B4-BE49-F238E27FC236}">
                <a16:creationId xmlns:a16="http://schemas.microsoft.com/office/drawing/2014/main" id="{91FAFC58-8FCB-9BA0-2600-1F1B4875DCD3}"/>
              </a:ext>
            </a:extLst>
          </p:cNvPr>
          <p:cNvSpPr>
            <a:spLocks noGrp="1"/>
          </p:cNvSpPr>
          <p:nvPr>
            <p:ph type="title"/>
          </p:nvPr>
        </p:nvSpPr>
        <p:spPr>
          <a:xfrm>
            <a:off x="838200" y="425267"/>
            <a:ext cx="10886162" cy="586813"/>
          </a:xfrm>
        </p:spPr>
        <p:txBody>
          <a:bodyPr>
            <a:normAutofit fontScale="90000"/>
          </a:bodyPr>
          <a:lstStyle/>
          <a:p>
            <a:r>
              <a:rPr lang="en-US"/>
              <a:t>Async function calling with MCP hosted on Azure Functions</a:t>
            </a:r>
            <a:br>
              <a:rPr lang="en-US"/>
            </a:br>
            <a:r>
              <a:rPr lang="en-US" sz="1800">
                <a:latin typeface="+mn-lt"/>
                <a:cs typeface="+mn-cs"/>
              </a:rPr>
              <a:t>https://</a:t>
            </a:r>
            <a:r>
              <a:rPr lang="en-US" sz="1800" err="1">
                <a:latin typeface="+mn-lt"/>
                <a:cs typeface="+mn-cs"/>
              </a:rPr>
              <a:t>github.com</a:t>
            </a:r>
            <a:r>
              <a:rPr lang="en-US" sz="1800">
                <a:latin typeface="+mn-lt"/>
                <a:cs typeface="+mn-cs"/>
              </a:rPr>
              <a:t>/Azure-Samples/remote-</a:t>
            </a:r>
            <a:r>
              <a:rPr lang="en-US" sz="1800" err="1">
                <a:latin typeface="+mn-lt"/>
                <a:cs typeface="+mn-cs"/>
              </a:rPr>
              <a:t>mcp</a:t>
            </a:r>
            <a:r>
              <a:rPr lang="en-US" sz="1800">
                <a:latin typeface="+mn-lt"/>
                <a:cs typeface="+mn-cs"/>
              </a:rPr>
              <a:t>-functions-dotnet</a:t>
            </a:r>
          </a:p>
        </p:txBody>
      </p:sp>
      <p:sp>
        <p:nvSpPr>
          <p:cNvPr id="51" name="TextBox 50">
            <a:extLst>
              <a:ext uri="{FF2B5EF4-FFF2-40B4-BE49-F238E27FC236}">
                <a16:creationId xmlns:a16="http://schemas.microsoft.com/office/drawing/2014/main" id="{60DD7899-9AEC-967A-076C-F8D96950ACEB}"/>
              </a:ext>
            </a:extLst>
          </p:cNvPr>
          <p:cNvSpPr txBox="1"/>
          <p:nvPr/>
        </p:nvSpPr>
        <p:spPr>
          <a:xfrm>
            <a:off x="4081678" y="2402940"/>
            <a:ext cx="2297351" cy="230832"/>
          </a:xfrm>
          <a:prstGeom prst="rect">
            <a:avLst/>
          </a:prstGeom>
          <a:noFill/>
        </p:spPr>
        <p:txBody>
          <a:bodyPr wrap="square" rtlCol="0">
            <a:spAutoFit/>
          </a:bodyPr>
          <a:lstStyle/>
          <a:p>
            <a:r>
              <a:rPr lang="en-US" sz="900"/>
              <a:t>What is the weather in Tacoma, WA?</a:t>
            </a:r>
          </a:p>
        </p:txBody>
      </p:sp>
      <p:sp>
        <p:nvSpPr>
          <p:cNvPr id="52" name="TextBox 51">
            <a:extLst>
              <a:ext uri="{FF2B5EF4-FFF2-40B4-BE49-F238E27FC236}">
                <a16:creationId xmlns:a16="http://schemas.microsoft.com/office/drawing/2014/main" id="{4F670A3D-44C1-3BDE-871E-78A85EFDD734}"/>
              </a:ext>
            </a:extLst>
          </p:cNvPr>
          <p:cNvSpPr txBox="1"/>
          <p:nvPr/>
        </p:nvSpPr>
        <p:spPr>
          <a:xfrm>
            <a:off x="7150824" y="4499999"/>
            <a:ext cx="1531405" cy="230832"/>
          </a:xfrm>
          <a:prstGeom prst="rect">
            <a:avLst/>
          </a:prstGeom>
          <a:solidFill>
            <a:srgbClr val="0070C0"/>
          </a:solidFill>
        </p:spPr>
        <p:txBody>
          <a:bodyPr wrap="square" rtlCol="0">
            <a:spAutoFit/>
          </a:bodyPr>
          <a:lstStyle/>
          <a:p>
            <a:r>
              <a:rPr lang="en-US" sz="900"/>
              <a:t>                Function</a:t>
            </a:r>
          </a:p>
        </p:txBody>
      </p:sp>
      <p:sp>
        <p:nvSpPr>
          <p:cNvPr id="53" name="TextBox 52">
            <a:extLst>
              <a:ext uri="{FF2B5EF4-FFF2-40B4-BE49-F238E27FC236}">
                <a16:creationId xmlns:a16="http://schemas.microsoft.com/office/drawing/2014/main" id="{22A9E1B6-C2DF-8B25-A382-C11B860BD5D8}"/>
              </a:ext>
            </a:extLst>
          </p:cNvPr>
          <p:cNvSpPr txBox="1"/>
          <p:nvPr/>
        </p:nvSpPr>
        <p:spPr>
          <a:xfrm>
            <a:off x="1151429" y="1812888"/>
            <a:ext cx="1705213" cy="230832"/>
          </a:xfrm>
          <a:prstGeom prst="rect">
            <a:avLst/>
          </a:prstGeom>
          <a:solidFill>
            <a:srgbClr val="0070C0"/>
          </a:solidFill>
        </p:spPr>
        <p:txBody>
          <a:bodyPr wrap="square" rtlCol="0">
            <a:spAutoFit/>
          </a:bodyPr>
          <a:lstStyle/>
          <a:p>
            <a:r>
              <a:rPr lang="en-US" sz="900"/>
              <a:t>Azure AI Agents</a:t>
            </a:r>
          </a:p>
        </p:txBody>
      </p:sp>
      <p:pic>
        <p:nvPicPr>
          <p:cNvPr id="2" name="Content Placeholder 3">
            <a:extLst>
              <a:ext uri="{FF2B5EF4-FFF2-40B4-BE49-F238E27FC236}">
                <a16:creationId xmlns:a16="http://schemas.microsoft.com/office/drawing/2014/main" id="{B037E914-E7FC-752E-4F1F-597C1F79A4F3}"/>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7422716" y="2189421"/>
            <a:ext cx="923894" cy="923894"/>
          </a:xfrm>
          <a:prstGeom prst="rect">
            <a:avLst/>
          </a:prstGeom>
        </p:spPr>
      </p:pic>
      <p:sp>
        <p:nvSpPr>
          <p:cNvPr id="3" name="TextBox 2">
            <a:extLst>
              <a:ext uri="{FF2B5EF4-FFF2-40B4-BE49-F238E27FC236}">
                <a16:creationId xmlns:a16="http://schemas.microsoft.com/office/drawing/2014/main" id="{1141D42F-F7D3-49E6-85C3-F5AE10AF96B4}"/>
              </a:ext>
            </a:extLst>
          </p:cNvPr>
          <p:cNvSpPr txBox="1"/>
          <p:nvPr/>
        </p:nvSpPr>
        <p:spPr>
          <a:xfrm>
            <a:off x="7075319" y="1878151"/>
            <a:ext cx="1903553" cy="230832"/>
          </a:xfrm>
          <a:prstGeom prst="rect">
            <a:avLst/>
          </a:prstGeom>
          <a:solidFill>
            <a:srgbClr val="0070C0"/>
          </a:solidFill>
        </p:spPr>
        <p:txBody>
          <a:bodyPr wrap="square" rtlCol="0">
            <a:spAutoFit/>
          </a:bodyPr>
          <a:lstStyle/>
          <a:p>
            <a:r>
              <a:rPr lang="en-US" sz="900"/>
              <a:t>Azure Functions MCP Server</a:t>
            </a:r>
          </a:p>
        </p:txBody>
      </p:sp>
      <p:pic>
        <p:nvPicPr>
          <p:cNvPr id="5" name="Content Placeholder 3">
            <a:extLst>
              <a:ext uri="{FF2B5EF4-FFF2-40B4-BE49-F238E27FC236}">
                <a16:creationId xmlns:a16="http://schemas.microsoft.com/office/drawing/2014/main" id="{8BEE893B-2F6C-9295-5104-E418B847C8E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7458433" y="4855323"/>
            <a:ext cx="923894" cy="923894"/>
          </a:xfrm>
          <a:prstGeom prst="rect">
            <a:avLst/>
          </a:prstGeom>
        </p:spPr>
      </p:pic>
      <p:cxnSp>
        <p:nvCxnSpPr>
          <p:cNvPr id="14" name="Straight Arrow Connector 13">
            <a:extLst>
              <a:ext uri="{FF2B5EF4-FFF2-40B4-BE49-F238E27FC236}">
                <a16:creationId xmlns:a16="http://schemas.microsoft.com/office/drawing/2014/main" id="{DA6BA38E-178B-8672-A904-C4E5376F1EBD}"/>
              </a:ext>
            </a:extLst>
          </p:cNvPr>
          <p:cNvCxnSpPr>
            <a:cxnSpLocks/>
            <a:stCxn id="2" idx="2"/>
            <a:endCxn id="52" idx="0"/>
          </p:cNvCxnSpPr>
          <p:nvPr/>
        </p:nvCxnSpPr>
        <p:spPr>
          <a:xfrm>
            <a:off x="7884663" y="3113315"/>
            <a:ext cx="31864" cy="1386684"/>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7737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1">
            <a:extLst>
              <a:ext uri="{FF2B5EF4-FFF2-40B4-BE49-F238E27FC236}">
                <a16:creationId xmlns:a16="http://schemas.microsoft.com/office/drawing/2014/main" id="{515750C8-B4FF-31BF-065A-929AA7FF1396}"/>
              </a:ext>
            </a:extLst>
          </p:cNvPr>
          <p:cNvSpPr txBox="1">
            <a:spLocks/>
          </p:cNvSpPr>
          <p:nvPr/>
        </p:nvSpPr>
        <p:spPr>
          <a:xfrm>
            <a:off x="838200" y="466387"/>
            <a:ext cx="8874066" cy="586813"/>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200">
                <a:cs typeface="Segoe UI"/>
              </a:rPr>
              <a:t>Stateful patterns with Durable Functions</a:t>
            </a:r>
            <a:endParaRPr lang="en-US" sz="3200">
              <a:latin typeface="+mn-lt"/>
              <a:cs typeface="+mn-cs"/>
            </a:endParaRPr>
          </a:p>
        </p:txBody>
      </p:sp>
      <p:sp>
        <p:nvSpPr>
          <p:cNvPr id="96" name="Rectangle: Rounded Corners 54">
            <a:extLst>
              <a:ext uri="{FF2B5EF4-FFF2-40B4-BE49-F238E27FC236}">
                <a16:creationId xmlns:a16="http://schemas.microsoft.com/office/drawing/2014/main" id="{EAE23563-2A31-8AAB-8017-4140EC3CFBCF}"/>
              </a:ext>
            </a:extLst>
          </p:cNvPr>
          <p:cNvSpPr/>
          <p:nvPr/>
        </p:nvSpPr>
        <p:spPr bwMode="auto">
          <a:xfrm>
            <a:off x="190501" y="1319585"/>
            <a:ext cx="3275184" cy="2276819"/>
          </a:xfrm>
          <a:prstGeom prst="roundRect">
            <a:avLst>
              <a:gd name="adj" fmla="val 3148"/>
            </a:avLst>
          </a:prstGeom>
          <a:solidFill>
            <a:srgbClr val="383435"/>
          </a:solidFill>
          <a:ln w="19050" cap="flat" cmpd="sng" algn="ctr">
            <a:noFill/>
            <a:prstDash val="dash"/>
            <a:headEnd type="none" w="med" len="med"/>
            <a:tailEnd type="none" w="med" len="med"/>
          </a:ln>
          <a:effectLst/>
        </p:spPr>
        <p:txBody>
          <a:bodyPr rot="0" spcFirstLastPara="0" vert="horz" wrap="square" lIns="179234" tIns="143387" rIns="179234" bIns="143387"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895870"/>
            <a:r>
              <a:rPr lang="en-US" altLang="ja-JP" sz="2000" kern="0">
                <a:gradFill>
                  <a:gsLst>
                    <a:gs pos="10000">
                      <a:srgbClr val="FFB3BB"/>
                    </a:gs>
                    <a:gs pos="35000">
                      <a:srgbClr val="C5B4E3"/>
                    </a:gs>
                  </a:gsLst>
                  <a:path path="circle">
                    <a:fillToRect l="100000" t="100000"/>
                  </a:path>
                </a:gradFill>
                <a:latin typeface="+mj-lt"/>
                <a:cs typeface="Segoe UI Semibold" panose="020B0702040204020203" pitchFamily="34" charset="0"/>
              </a:rPr>
              <a:t>Function chaining</a:t>
            </a:r>
          </a:p>
        </p:txBody>
      </p:sp>
      <p:cxnSp>
        <p:nvCxnSpPr>
          <p:cNvPr id="97" name="Straight Arrow Connector 96">
            <a:extLst>
              <a:ext uri="{FF2B5EF4-FFF2-40B4-BE49-F238E27FC236}">
                <a16:creationId xmlns:a16="http://schemas.microsoft.com/office/drawing/2014/main" id="{7D42687D-B330-49FE-4B4C-BE2330CEA53D}"/>
              </a:ext>
            </a:extLst>
          </p:cNvPr>
          <p:cNvCxnSpPr>
            <a:cxnSpLocks/>
          </p:cNvCxnSpPr>
          <p:nvPr/>
        </p:nvCxnSpPr>
        <p:spPr>
          <a:xfrm>
            <a:off x="946330" y="2604571"/>
            <a:ext cx="516616" cy="0"/>
          </a:xfrm>
          <a:prstGeom prst="straightConnector1">
            <a:avLst/>
          </a:prstGeom>
          <a:noFill/>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pic>
        <p:nvPicPr>
          <p:cNvPr id="98" name="Graphic 51">
            <a:extLst>
              <a:ext uri="{FF2B5EF4-FFF2-40B4-BE49-F238E27FC236}">
                <a16:creationId xmlns:a16="http://schemas.microsoft.com/office/drawing/2014/main" id="{ABF4DB66-809B-BE7B-8A04-7E80B3D7C00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62729" y="2337144"/>
            <a:ext cx="502503" cy="534856"/>
          </a:xfrm>
          <a:prstGeom prst="rect">
            <a:avLst/>
          </a:prstGeom>
        </p:spPr>
      </p:pic>
      <p:pic>
        <p:nvPicPr>
          <p:cNvPr id="99" name="Graphic 52">
            <a:extLst>
              <a:ext uri="{FF2B5EF4-FFF2-40B4-BE49-F238E27FC236}">
                <a16:creationId xmlns:a16="http://schemas.microsoft.com/office/drawing/2014/main" id="{5AF12F58-043F-5B66-ACD3-0357DD5408D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46133" y="2342817"/>
            <a:ext cx="491842" cy="523509"/>
          </a:xfrm>
          <a:prstGeom prst="rect">
            <a:avLst/>
          </a:prstGeom>
        </p:spPr>
      </p:pic>
      <p:pic>
        <p:nvPicPr>
          <p:cNvPr id="100" name="Graphic 53">
            <a:extLst>
              <a:ext uri="{FF2B5EF4-FFF2-40B4-BE49-F238E27FC236}">
                <a16:creationId xmlns:a16="http://schemas.microsoft.com/office/drawing/2014/main" id="{3C0025EE-3178-C404-12E6-EE0766B50E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0771" y="2337144"/>
            <a:ext cx="502503" cy="534856"/>
          </a:xfrm>
          <a:prstGeom prst="rect">
            <a:avLst/>
          </a:prstGeom>
        </p:spPr>
      </p:pic>
      <p:cxnSp>
        <p:nvCxnSpPr>
          <p:cNvPr id="101" name="Straight Arrow Connector 100">
            <a:extLst>
              <a:ext uri="{FF2B5EF4-FFF2-40B4-BE49-F238E27FC236}">
                <a16:creationId xmlns:a16="http://schemas.microsoft.com/office/drawing/2014/main" id="{596DD43E-DDDB-EDD5-1F9C-7DEE155F7D51}"/>
              </a:ext>
            </a:extLst>
          </p:cNvPr>
          <p:cNvCxnSpPr>
            <a:cxnSpLocks/>
          </p:cNvCxnSpPr>
          <p:nvPr/>
        </p:nvCxnSpPr>
        <p:spPr>
          <a:xfrm>
            <a:off x="2174825" y="2604571"/>
            <a:ext cx="516616" cy="0"/>
          </a:xfrm>
          <a:prstGeom prst="straightConnector1">
            <a:avLst/>
          </a:prstGeom>
          <a:noFill/>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sp>
        <p:nvSpPr>
          <p:cNvPr id="89" name="Rectangle: Rounded Corners 47" descr="Async HTTP APIs&#10;">
            <a:extLst>
              <a:ext uri="{FF2B5EF4-FFF2-40B4-BE49-F238E27FC236}">
                <a16:creationId xmlns:a16="http://schemas.microsoft.com/office/drawing/2014/main" id="{B7852722-2827-AA9A-C579-5E902D2258A4}"/>
              </a:ext>
            </a:extLst>
          </p:cNvPr>
          <p:cNvSpPr/>
          <p:nvPr/>
        </p:nvSpPr>
        <p:spPr bwMode="auto">
          <a:xfrm>
            <a:off x="3548741" y="1319585"/>
            <a:ext cx="3254692" cy="2272229"/>
          </a:xfrm>
          <a:prstGeom prst="roundRect">
            <a:avLst>
              <a:gd name="adj" fmla="val 3056"/>
            </a:avLst>
          </a:prstGeom>
          <a:solidFill>
            <a:srgbClr val="383435"/>
          </a:solidFill>
          <a:ln w="19050" cap="flat" cmpd="sng" algn="ctr">
            <a:noFill/>
            <a:prstDash val="dash"/>
            <a:headEnd type="none" w="med" len="med"/>
            <a:tailEnd type="none" w="med" len="med"/>
          </a:ln>
          <a:effectLst/>
        </p:spPr>
        <p:txBody>
          <a:bodyPr rot="0" spcFirstLastPara="0" vert="horz" wrap="square" lIns="179234" tIns="143387" rIns="179234" bIns="143387"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895870"/>
            <a:r>
              <a:rPr lang="en-US" altLang="ja-JP" sz="2000" kern="0">
                <a:gradFill>
                  <a:gsLst>
                    <a:gs pos="10000">
                      <a:srgbClr val="FFB3BB"/>
                    </a:gs>
                    <a:gs pos="35000">
                      <a:srgbClr val="C5B4E3"/>
                    </a:gs>
                  </a:gsLst>
                  <a:path path="circle">
                    <a:fillToRect l="100000" t="100000"/>
                  </a:path>
                </a:gradFill>
                <a:latin typeface="+mj-lt"/>
                <a:cs typeface="Segoe UI Semibold" panose="020B0702040204020203" pitchFamily="34" charset="0"/>
              </a:rPr>
              <a:t>Async HTTP APIs</a:t>
            </a:r>
            <a:endParaRPr lang="en-US" sz="2000" kern="0">
              <a:gradFill>
                <a:gsLst>
                  <a:gs pos="10000">
                    <a:srgbClr val="FFB3BB"/>
                  </a:gs>
                  <a:gs pos="35000">
                    <a:srgbClr val="C5B4E3"/>
                  </a:gs>
                </a:gsLst>
                <a:path path="circle">
                  <a:fillToRect l="100000" t="100000"/>
                </a:path>
              </a:gradFill>
              <a:latin typeface="+mj-lt"/>
              <a:cs typeface="Segoe UI Semibold" panose="020B0702040204020203" pitchFamily="34" charset="0"/>
            </a:endParaRPr>
          </a:p>
        </p:txBody>
      </p:sp>
      <p:pic>
        <p:nvPicPr>
          <p:cNvPr id="90" name="Picture 89" descr="A picture containing gear&#10;&#10;Description generated with very high confidence">
            <a:extLst>
              <a:ext uri="{FF2B5EF4-FFF2-40B4-BE49-F238E27FC236}">
                <a16:creationId xmlns:a16="http://schemas.microsoft.com/office/drawing/2014/main" id="{21ED56EF-9C70-BFF9-B285-C764D779F004}"/>
              </a:ext>
            </a:extLst>
          </p:cNvPr>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3896187" y="2116597"/>
            <a:ext cx="915276" cy="1015661"/>
          </a:xfrm>
          <a:prstGeom prst="rect">
            <a:avLst/>
          </a:prstGeom>
          <a:noFill/>
        </p:spPr>
      </p:pic>
      <p:cxnSp>
        <p:nvCxnSpPr>
          <p:cNvPr id="91" name="Straight Arrow Connector 90">
            <a:extLst>
              <a:ext uri="{FF2B5EF4-FFF2-40B4-BE49-F238E27FC236}">
                <a16:creationId xmlns:a16="http://schemas.microsoft.com/office/drawing/2014/main" id="{EA439A9B-0177-B958-F361-DD426300DB2B}"/>
              </a:ext>
            </a:extLst>
          </p:cNvPr>
          <p:cNvCxnSpPr>
            <a:cxnSpLocks/>
          </p:cNvCxnSpPr>
          <p:nvPr/>
        </p:nvCxnSpPr>
        <p:spPr>
          <a:xfrm>
            <a:off x="4967238" y="2536248"/>
            <a:ext cx="774927" cy="0"/>
          </a:xfrm>
          <a:prstGeom prst="straightConnector1">
            <a:avLst/>
          </a:prstGeom>
          <a:noFill/>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cxnSp>
        <p:nvCxnSpPr>
          <p:cNvPr id="92" name="Straight Arrow Connector 91">
            <a:extLst>
              <a:ext uri="{FF2B5EF4-FFF2-40B4-BE49-F238E27FC236}">
                <a16:creationId xmlns:a16="http://schemas.microsoft.com/office/drawing/2014/main" id="{9F3DCA82-356D-65D4-F0B8-B5447925648E}"/>
              </a:ext>
            </a:extLst>
          </p:cNvPr>
          <p:cNvCxnSpPr>
            <a:cxnSpLocks/>
          </p:cNvCxnSpPr>
          <p:nvPr/>
        </p:nvCxnSpPr>
        <p:spPr>
          <a:xfrm flipH="1">
            <a:off x="4967238" y="2769873"/>
            <a:ext cx="774927" cy="0"/>
          </a:xfrm>
          <a:prstGeom prst="straightConnector1">
            <a:avLst/>
          </a:prstGeom>
          <a:noFill/>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sp>
        <p:nvSpPr>
          <p:cNvPr id="93" name="TextBox 7">
            <a:extLst>
              <a:ext uri="{FF2B5EF4-FFF2-40B4-BE49-F238E27FC236}">
                <a16:creationId xmlns:a16="http://schemas.microsoft.com/office/drawing/2014/main" id="{53B5BBBC-9634-BF87-F83F-222B5530BDB3}"/>
              </a:ext>
            </a:extLst>
          </p:cNvPr>
          <p:cNvSpPr txBox="1"/>
          <p:nvPr/>
        </p:nvSpPr>
        <p:spPr>
          <a:xfrm>
            <a:off x="4956836" y="1995290"/>
            <a:ext cx="795732" cy="489365"/>
          </a:xfrm>
          <a:prstGeom prst="rect">
            <a:avLst/>
          </a:prstGeom>
          <a:noFill/>
        </p:spPr>
        <p:txBody>
          <a:bodyPr wrap="none" lIns="182880" tIns="146304" rIns="182880" bIns="146304"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457189">
              <a:lnSpc>
                <a:spcPct val="90000"/>
              </a:lnSpc>
              <a:spcAft>
                <a:spcPts val="600"/>
              </a:spcAft>
              <a:defRPr/>
            </a:pPr>
            <a:r>
              <a:rPr lang="en-US" sz="1400">
                <a:solidFill>
                  <a:schemeClr val="bg1"/>
                </a:solidFill>
                <a:latin typeface="Segoe UI"/>
                <a:ea typeface="Yu Gothic UI"/>
              </a:rPr>
              <a:t>POST</a:t>
            </a:r>
          </a:p>
        </p:txBody>
      </p:sp>
      <p:sp>
        <p:nvSpPr>
          <p:cNvPr id="94" name="TextBox 8">
            <a:extLst>
              <a:ext uri="{FF2B5EF4-FFF2-40B4-BE49-F238E27FC236}">
                <a16:creationId xmlns:a16="http://schemas.microsoft.com/office/drawing/2014/main" id="{2752BB2E-09BB-F7CB-96C4-8EA8DD1D8127}"/>
              </a:ext>
            </a:extLst>
          </p:cNvPr>
          <p:cNvSpPr txBox="1"/>
          <p:nvPr/>
        </p:nvSpPr>
        <p:spPr>
          <a:xfrm>
            <a:off x="5025765" y="2831784"/>
            <a:ext cx="657873" cy="489365"/>
          </a:xfrm>
          <a:prstGeom prst="rect">
            <a:avLst/>
          </a:prstGeom>
          <a:noFill/>
        </p:spPr>
        <p:txBody>
          <a:bodyPr wrap="none" lIns="182880" tIns="146304" rIns="182880" bIns="146304"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457189">
              <a:lnSpc>
                <a:spcPct val="90000"/>
              </a:lnSpc>
              <a:spcAft>
                <a:spcPts val="600"/>
              </a:spcAft>
              <a:defRPr/>
            </a:pPr>
            <a:r>
              <a:rPr lang="en-US" sz="1400">
                <a:solidFill>
                  <a:schemeClr val="bg1"/>
                </a:solidFill>
                <a:latin typeface="Segoe UI"/>
                <a:ea typeface="Yu Gothic UI"/>
              </a:rPr>
              <a:t>202</a:t>
            </a:r>
          </a:p>
        </p:txBody>
      </p:sp>
      <p:pic>
        <p:nvPicPr>
          <p:cNvPr id="95" name="Graphic 9">
            <a:extLst>
              <a:ext uri="{FF2B5EF4-FFF2-40B4-BE49-F238E27FC236}">
                <a16:creationId xmlns:a16="http://schemas.microsoft.com/office/drawing/2014/main" id="{CA599A28-B50A-60CA-11FD-21E13B6BF37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23306" y="2370201"/>
            <a:ext cx="529469" cy="566362"/>
          </a:xfrm>
          <a:prstGeom prst="rect">
            <a:avLst/>
          </a:prstGeom>
        </p:spPr>
      </p:pic>
      <p:sp>
        <p:nvSpPr>
          <p:cNvPr id="76" name="Rectangle: Rounded Corners 34">
            <a:extLst>
              <a:ext uri="{FF2B5EF4-FFF2-40B4-BE49-F238E27FC236}">
                <a16:creationId xmlns:a16="http://schemas.microsoft.com/office/drawing/2014/main" id="{36DB758C-75D3-AB88-CB55-896A964F18B4}"/>
              </a:ext>
            </a:extLst>
          </p:cNvPr>
          <p:cNvSpPr/>
          <p:nvPr/>
        </p:nvSpPr>
        <p:spPr bwMode="auto">
          <a:xfrm>
            <a:off x="6869284" y="1319586"/>
            <a:ext cx="3172067" cy="2270948"/>
          </a:xfrm>
          <a:prstGeom prst="roundRect">
            <a:avLst>
              <a:gd name="adj" fmla="val 3125"/>
            </a:avLst>
          </a:prstGeom>
          <a:solidFill>
            <a:srgbClr val="383435"/>
          </a:solidFill>
          <a:ln w="19050" cap="flat" cmpd="sng" algn="ctr">
            <a:noFill/>
            <a:prstDash val="dash"/>
            <a:headEnd type="none" w="med" len="med"/>
            <a:tailEnd type="none" w="med" len="med"/>
          </a:ln>
          <a:effectLst/>
        </p:spPr>
        <p:txBody>
          <a:bodyPr rot="0" spcFirstLastPara="0" vert="horz" wrap="square" lIns="179234" tIns="143387" rIns="179234" bIns="143387"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895870"/>
            <a:r>
              <a:rPr lang="en-US" altLang="ja-JP" sz="2000" kern="0">
                <a:gradFill>
                  <a:gsLst>
                    <a:gs pos="10000">
                      <a:srgbClr val="FFB3BB"/>
                    </a:gs>
                    <a:gs pos="35000">
                      <a:srgbClr val="C5B4E3"/>
                    </a:gs>
                  </a:gsLst>
                  <a:path path="circle">
                    <a:fillToRect l="100000" t="100000"/>
                  </a:path>
                </a:gradFill>
                <a:latin typeface="+mj-lt"/>
                <a:cs typeface="Segoe UI Semibold" panose="020B0702040204020203" pitchFamily="34" charset="0"/>
              </a:rPr>
              <a:t>Fan-out/fan-in</a:t>
            </a:r>
          </a:p>
        </p:txBody>
      </p:sp>
      <p:cxnSp>
        <p:nvCxnSpPr>
          <p:cNvPr id="83" name="Connector: Elbow 41">
            <a:extLst>
              <a:ext uri="{FF2B5EF4-FFF2-40B4-BE49-F238E27FC236}">
                <a16:creationId xmlns:a16="http://schemas.microsoft.com/office/drawing/2014/main" id="{885219D0-5105-108C-0E96-936187067EDE}"/>
              </a:ext>
            </a:extLst>
          </p:cNvPr>
          <p:cNvCxnSpPr>
            <a:cxnSpLocks/>
          </p:cNvCxnSpPr>
          <p:nvPr/>
        </p:nvCxnSpPr>
        <p:spPr>
          <a:xfrm flipV="1">
            <a:off x="7638994" y="2058311"/>
            <a:ext cx="593892" cy="654921"/>
          </a:xfrm>
          <a:prstGeom prst="bentConnector3">
            <a:avLst/>
          </a:prstGeom>
          <a:noFill/>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cxnSp>
        <p:nvCxnSpPr>
          <p:cNvPr id="84" name="Connector: Elbow 42">
            <a:extLst>
              <a:ext uri="{FF2B5EF4-FFF2-40B4-BE49-F238E27FC236}">
                <a16:creationId xmlns:a16="http://schemas.microsoft.com/office/drawing/2014/main" id="{C486C783-4374-C2D0-4042-473EF8A41DEF}"/>
              </a:ext>
            </a:extLst>
          </p:cNvPr>
          <p:cNvCxnSpPr>
            <a:cxnSpLocks/>
          </p:cNvCxnSpPr>
          <p:nvPr/>
        </p:nvCxnSpPr>
        <p:spPr>
          <a:xfrm>
            <a:off x="7638994" y="2713232"/>
            <a:ext cx="593892" cy="642794"/>
          </a:xfrm>
          <a:prstGeom prst="bentConnector3">
            <a:avLst/>
          </a:prstGeom>
          <a:noFill/>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cxnSp>
        <p:nvCxnSpPr>
          <p:cNvPr id="85" name="Straight Arrow Connector 84">
            <a:extLst>
              <a:ext uri="{FF2B5EF4-FFF2-40B4-BE49-F238E27FC236}">
                <a16:creationId xmlns:a16="http://schemas.microsoft.com/office/drawing/2014/main" id="{553B3C3D-654C-D297-73F2-659CDD58547E}"/>
              </a:ext>
            </a:extLst>
          </p:cNvPr>
          <p:cNvCxnSpPr>
            <a:cxnSpLocks/>
          </p:cNvCxnSpPr>
          <p:nvPr/>
        </p:nvCxnSpPr>
        <p:spPr>
          <a:xfrm>
            <a:off x="7638994" y="2713232"/>
            <a:ext cx="593892" cy="0"/>
          </a:xfrm>
          <a:prstGeom prst="straightConnector1">
            <a:avLst/>
          </a:prstGeom>
          <a:noFill/>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cxnSp>
        <p:nvCxnSpPr>
          <p:cNvPr id="86" name="Straight Arrow Connector 85">
            <a:extLst>
              <a:ext uri="{FF2B5EF4-FFF2-40B4-BE49-F238E27FC236}">
                <a16:creationId xmlns:a16="http://schemas.microsoft.com/office/drawing/2014/main" id="{963E9318-B78B-101E-CA24-21ADF54E786A}"/>
              </a:ext>
            </a:extLst>
          </p:cNvPr>
          <p:cNvCxnSpPr>
            <a:cxnSpLocks/>
          </p:cNvCxnSpPr>
          <p:nvPr/>
        </p:nvCxnSpPr>
        <p:spPr>
          <a:xfrm>
            <a:off x="8780395" y="2713232"/>
            <a:ext cx="593892" cy="0"/>
          </a:xfrm>
          <a:prstGeom prst="straightConnector1">
            <a:avLst/>
          </a:prstGeom>
          <a:noFill/>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cxnSp>
        <p:nvCxnSpPr>
          <p:cNvPr id="87" name="Connector: Elbow 45">
            <a:extLst>
              <a:ext uri="{FF2B5EF4-FFF2-40B4-BE49-F238E27FC236}">
                <a16:creationId xmlns:a16="http://schemas.microsoft.com/office/drawing/2014/main" id="{8EE67880-A317-A924-C577-CB27774BF8BD}"/>
              </a:ext>
            </a:extLst>
          </p:cNvPr>
          <p:cNvCxnSpPr>
            <a:cxnSpLocks/>
          </p:cNvCxnSpPr>
          <p:nvPr/>
        </p:nvCxnSpPr>
        <p:spPr>
          <a:xfrm>
            <a:off x="8780395" y="2058311"/>
            <a:ext cx="593892" cy="654921"/>
          </a:xfrm>
          <a:prstGeom prst="bentConnector3">
            <a:avLst/>
          </a:prstGeom>
          <a:noFill/>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cxnSp>
        <p:nvCxnSpPr>
          <p:cNvPr id="88" name="Connector: Elbow 46">
            <a:extLst>
              <a:ext uri="{FF2B5EF4-FFF2-40B4-BE49-F238E27FC236}">
                <a16:creationId xmlns:a16="http://schemas.microsoft.com/office/drawing/2014/main" id="{313958D8-69B3-459A-4DFF-7D4A367DEEDE}"/>
              </a:ext>
            </a:extLst>
          </p:cNvPr>
          <p:cNvCxnSpPr>
            <a:cxnSpLocks/>
          </p:cNvCxnSpPr>
          <p:nvPr/>
        </p:nvCxnSpPr>
        <p:spPr>
          <a:xfrm flipV="1">
            <a:off x="8780395" y="2713232"/>
            <a:ext cx="593892" cy="642794"/>
          </a:xfrm>
          <a:prstGeom prst="bentConnector3">
            <a:avLst/>
          </a:prstGeom>
          <a:noFill/>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pic>
        <p:nvPicPr>
          <p:cNvPr id="78" name="Graphic 13">
            <a:extLst>
              <a:ext uri="{FF2B5EF4-FFF2-40B4-BE49-F238E27FC236}">
                <a16:creationId xmlns:a16="http://schemas.microsoft.com/office/drawing/2014/main" id="{6C0FB5AC-2965-CC71-A4E0-FDCA348A50D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44893" y="2490624"/>
            <a:ext cx="389873" cy="433088"/>
          </a:xfrm>
          <a:prstGeom prst="rect">
            <a:avLst/>
          </a:prstGeom>
        </p:spPr>
      </p:pic>
      <p:pic>
        <p:nvPicPr>
          <p:cNvPr id="79" name="Graphic 14">
            <a:extLst>
              <a:ext uri="{FF2B5EF4-FFF2-40B4-BE49-F238E27FC236}">
                <a16:creationId xmlns:a16="http://schemas.microsoft.com/office/drawing/2014/main" id="{5BE612BE-F96D-F808-9975-80EAC74688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468140" y="2484285"/>
            <a:ext cx="401285" cy="445765"/>
          </a:xfrm>
          <a:prstGeom prst="rect">
            <a:avLst/>
          </a:prstGeom>
        </p:spPr>
      </p:pic>
      <p:pic>
        <p:nvPicPr>
          <p:cNvPr id="80" name="Graphic 15">
            <a:extLst>
              <a:ext uri="{FF2B5EF4-FFF2-40B4-BE49-F238E27FC236}">
                <a16:creationId xmlns:a16="http://schemas.microsoft.com/office/drawing/2014/main" id="{BF21642B-43D8-5145-A3D9-690019E0A1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04672" y="1844605"/>
            <a:ext cx="398026" cy="442145"/>
          </a:xfrm>
          <a:prstGeom prst="rect">
            <a:avLst/>
          </a:prstGeom>
        </p:spPr>
      </p:pic>
      <p:pic>
        <p:nvPicPr>
          <p:cNvPr id="81" name="Graphic 16">
            <a:extLst>
              <a:ext uri="{FF2B5EF4-FFF2-40B4-BE49-F238E27FC236}">
                <a16:creationId xmlns:a16="http://schemas.microsoft.com/office/drawing/2014/main" id="{4A695503-A82B-9BC4-783B-10DAC16F50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04671" y="2486095"/>
            <a:ext cx="398027" cy="442146"/>
          </a:xfrm>
          <a:prstGeom prst="rect">
            <a:avLst/>
          </a:prstGeom>
        </p:spPr>
      </p:pic>
      <p:pic>
        <p:nvPicPr>
          <p:cNvPr id="82" name="Graphic 17">
            <a:extLst>
              <a:ext uri="{FF2B5EF4-FFF2-40B4-BE49-F238E27FC236}">
                <a16:creationId xmlns:a16="http://schemas.microsoft.com/office/drawing/2014/main" id="{187C66F1-0BB5-8E3A-825E-320DDC1A84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04671" y="3134951"/>
            <a:ext cx="398028" cy="442147"/>
          </a:xfrm>
          <a:prstGeom prst="rect">
            <a:avLst/>
          </a:prstGeom>
        </p:spPr>
      </p:pic>
      <p:sp>
        <p:nvSpPr>
          <p:cNvPr id="72" name="Rectangle: Rounded Corners 30">
            <a:extLst>
              <a:ext uri="{FF2B5EF4-FFF2-40B4-BE49-F238E27FC236}">
                <a16:creationId xmlns:a16="http://schemas.microsoft.com/office/drawing/2014/main" id="{44784A87-D78F-CF60-EC68-C151D82AA153}"/>
              </a:ext>
            </a:extLst>
          </p:cNvPr>
          <p:cNvSpPr/>
          <p:nvPr/>
        </p:nvSpPr>
        <p:spPr bwMode="auto">
          <a:xfrm>
            <a:off x="199682" y="3662902"/>
            <a:ext cx="3266003" cy="2263049"/>
          </a:xfrm>
          <a:prstGeom prst="roundRect">
            <a:avLst>
              <a:gd name="adj" fmla="val 3241"/>
            </a:avLst>
          </a:prstGeom>
          <a:solidFill>
            <a:srgbClr val="383435"/>
          </a:solidFill>
          <a:ln w="19050" cap="flat" cmpd="sng" algn="ctr">
            <a:noFill/>
            <a:prstDash val="dash"/>
            <a:headEnd type="none" w="med" len="med"/>
            <a:tailEnd type="none" w="med" len="med"/>
          </a:ln>
          <a:effectLst/>
        </p:spPr>
        <p:txBody>
          <a:bodyPr rot="0" spcFirstLastPara="0" vert="horz" wrap="square" lIns="179234" tIns="143387" rIns="179234" bIns="143387"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895870"/>
            <a:r>
              <a:rPr lang="en-US" altLang="ja-JP" sz="2000" kern="0">
                <a:gradFill>
                  <a:gsLst>
                    <a:gs pos="10000">
                      <a:srgbClr val="FFB3BB"/>
                    </a:gs>
                    <a:gs pos="35000">
                      <a:srgbClr val="C5B4E3"/>
                    </a:gs>
                  </a:gsLst>
                  <a:path path="circle">
                    <a:fillToRect l="100000" t="100000"/>
                  </a:path>
                </a:gradFill>
                <a:latin typeface="+mj-lt"/>
                <a:cs typeface="Segoe UI Semibold" panose="020B0702040204020203" pitchFamily="34" charset="0"/>
              </a:rPr>
              <a:t>Monitor</a:t>
            </a:r>
            <a:endParaRPr lang="en-US" sz="2000" kern="0">
              <a:gradFill>
                <a:gsLst>
                  <a:gs pos="10000">
                    <a:srgbClr val="FFB3BB"/>
                  </a:gs>
                  <a:gs pos="35000">
                    <a:srgbClr val="C5B4E3"/>
                  </a:gs>
                </a:gsLst>
                <a:path path="circle">
                  <a:fillToRect l="100000" t="100000"/>
                </a:path>
              </a:gradFill>
              <a:latin typeface="+mj-lt"/>
              <a:cs typeface="Segoe UI Semibold" panose="020B0702040204020203" pitchFamily="34" charset="0"/>
            </a:endParaRPr>
          </a:p>
        </p:txBody>
      </p:sp>
      <p:pic>
        <p:nvPicPr>
          <p:cNvPr id="73" name="Graphic 57">
            <a:extLst>
              <a:ext uri="{FF2B5EF4-FFF2-40B4-BE49-F238E27FC236}">
                <a16:creationId xmlns:a16="http://schemas.microsoft.com/office/drawing/2014/main" id="{152CDD5F-2966-32E2-B274-4BA4C24CE31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0279" y="4570422"/>
            <a:ext cx="393749" cy="448558"/>
          </a:xfrm>
          <a:prstGeom prst="rect">
            <a:avLst/>
          </a:prstGeom>
        </p:spPr>
      </p:pic>
      <p:pic>
        <p:nvPicPr>
          <p:cNvPr id="74" name="Graphic 58">
            <a:extLst>
              <a:ext uri="{FF2B5EF4-FFF2-40B4-BE49-F238E27FC236}">
                <a16:creationId xmlns:a16="http://schemas.microsoft.com/office/drawing/2014/main" id="{42D37E71-11A4-5E43-E888-B726FE60A1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25540" y="4541592"/>
            <a:ext cx="451997" cy="514914"/>
          </a:xfrm>
          <a:prstGeom prst="rect">
            <a:avLst/>
          </a:prstGeom>
        </p:spPr>
      </p:pic>
      <p:sp>
        <p:nvSpPr>
          <p:cNvPr id="75" name="Graphic 71">
            <a:extLst>
              <a:ext uri="{FF2B5EF4-FFF2-40B4-BE49-F238E27FC236}">
                <a16:creationId xmlns:a16="http://schemas.microsoft.com/office/drawing/2014/main" id="{11D29912-2BCC-1D4C-F71A-5C15B6A5B372}"/>
              </a:ext>
            </a:extLst>
          </p:cNvPr>
          <p:cNvSpPr/>
          <p:nvPr/>
        </p:nvSpPr>
        <p:spPr>
          <a:xfrm>
            <a:off x="670088" y="4312946"/>
            <a:ext cx="1027794" cy="956709"/>
          </a:xfrm>
          <a:custGeom>
            <a:avLst/>
            <a:gdLst>
              <a:gd name="connsiteX0" fmla="*/ 88101 w 176220"/>
              <a:gd name="connsiteY0" fmla="*/ 19037 h 176194"/>
              <a:gd name="connsiteX1" fmla="*/ 157157 w 176220"/>
              <a:gd name="connsiteY1" fmla="*/ 88094 h 176194"/>
              <a:gd name="connsiteX2" fmla="*/ 88101 w 176220"/>
              <a:gd name="connsiteY2" fmla="*/ 157150 h 176194"/>
              <a:gd name="connsiteX3" fmla="*/ 19045 w 176220"/>
              <a:gd name="connsiteY3" fmla="*/ 88094 h 176194"/>
              <a:gd name="connsiteX4" fmla="*/ 19521 w 176220"/>
              <a:gd name="connsiteY4" fmla="*/ 80093 h 176194"/>
              <a:gd name="connsiteX5" fmla="*/ 10472 w 176220"/>
              <a:gd name="connsiteY5" fmla="*/ 69044 h 176194"/>
              <a:gd name="connsiteX6" fmla="*/ 661 w 176220"/>
              <a:gd name="connsiteY6" fmla="*/ 77330 h 176194"/>
              <a:gd name="connsiteX7" fmla="*/ 77338 w 176220"/>
              <a:gd name="connsiteY7" fmla="*/ 175533 h 176194"/>
              <a:gd name="connsiteX8" fmla="*/ 175541 w 176220"/>
              <a:gd name="connsiteY8" fmla="*/ 98857 h 176194"/>
              <a:gd name="connsiteX9" fmla="*/ 98864 w 176220"/>
              <a:gd name="connsiteY9" fmla="*/ 654 h 176194"/>
              <a:gd name="connsiteX10" fmla="*/ 33332 w 176220"/>
              <a:gd name="connsiteY10" fmla="*/ 19037 h 176194"/>
              <a:gd name="connsiteX11" fmla="*/ 33332 w 176220"/>
              <a:gd name="connsiteY11" fmla="*/ 14275 h 176194"/>
              <a:gd name="connsiteX12" fmla="*/ 23807 w 176220"/>
              <a:gd name="connsiteY12" fmla="*/ 4750 h 176194"/>
              <a:gd name="connsiteX13" fmla="*/ 14282 w 176220"/>
              <a:gd name="connsiteY13" fmla="*/ 14275 h 176194"/>
              <a:gd name="connsiteX14" fmla="*/ 14282 w 176220"/>
              <a:gd name="connsiteY14" fmla="*/ 39992 h 176194"/>
              <a:gd name="connsiteX15" fmla="*/ 13997 w 176220"/>
              <a:gd name="connsiteY15" fmla="*/ 40469 h 176194"/>
              <a:gd name="connsiteX16" fmla="*/ 14282 w 176220"/>
              <a:gd name="connsiteY16" fmla="*/ 40469 h 176194"/>
              <a:gd name="connsiteX17" fmla="*/ 14282 w 176220"/>
              <a:gd name="connsiteY17" fmla="*/ 42850 h 176194"/>
              <a:gd name="connsiteX18" fmla="*/ 23807 w 176220"/>
              <a:gd name="connsiteY18" fmla="*/ 52375 h 176194"/>
              <a:gd name="connsiteX19" fmla="*/ 52382 w 176220"/>
              <a:gd name="connsiteY19" fmla="*/ 52375 h 176194"/>
              <a:gd name="connsiteX20" fmla="*/ 61907 w 176220"/>
              <a:gd name="connsiteY20" fmla="*/ 42850 h 176194"/>
              <a:gd name="connsiteX21" fmla="*/ 52382 w 176220"/>
              <a:gd name="connsiteY21" fmla="*/ 33325 h 176194"/>
              <a:gd name="connsiteX22" fmla="*/ 46001 w 176220"/>
              <a:gd name="connsiteY22" fmla="*/ 33325 h 176194"/>
              <a:gd name="connsiteX23" fmla="*/ 88101 w 176220"/>
              <a:gd name="connsiteY23" fmla="*/ 19037 h 176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6220" h="176194">
                <a:moveTo>
                  <a:pt x="88101" y="19037"/>
                </a:moveTo>
                <a:cubicBezTo>
                  <a:pt x="126201" y="19037"/>
                  <a:pt x="157157" y="49994"/>
                  <a:pt x="157157" y="88094"/>
                </a:cubicBezTo>
                <a:cubicBezTo>
                  <a:pt x="157157" y="126194"/>
                  <a:pt x="126201" y="157150"/>
                  <a:pt x="88101" y="157150"/>
                </a:cubicBezTo>
                <a:cubicBezTo>
                  <a:pt x="50001" y="157150"/>
                  <a:pt x="19045" y="126194"/>
                  <a:pt x="19045" y="88094"/>
                </a:cubicBezTo>
                <a:cubicBezTo>
                  <a:pt x="19045" y="85427"/>
                  <a:pt x="19235" y="82760"/>
                  <a:pt x="19521" y="80093"/>
                </a:cubicBezTo>
                <a:cubicBezTo>
                  <a:pt x="20188" y="74473"/>
                  <a:pt x="16092" y="69044"/>
                  <a:pt x="10472" y="69044"/>
                </a:cubicBezTo>
                <a:cubicBezTo>
                  <a:pt x="5614" y="69044"/>
                  <a:pt x="1233" y="72473"/>
                  <a:pt x="661" y="77330"/>
                </a:cubicBezTo>
                <a:cubicBezTo>
                  <a:pt x="-5244" y="125622"/>
                  <a:pt x="29046" y="169628"/>
                  <a:pt x="77338" y="175533"/>
                </a:cubicBezTo>
                <a:cubicBezTo>
                  <a:pt x="125629" y="181439"/>
                  <a:pt x="169635" y="147149"/>
                  <a:pt x="175541" y="98857"/>
                </a:cubicBezTo>
                <a:cubicBezTo>
                  <a:pt x="181541" y="50565"/>
                  <a:pt x="147156" y="6560"/>
                  <a:pt x="98864" y="654"/>
                </a:cubicBezTo>
                <a:cubicBezTo>
                  <a:pt x="75433" y="-2203"/>
                  <a:pt x="51811" y="4369"/>
                  <a:pt x="33332" y="19037"/>
                </a:cubicBezTo>
                <a:lnTo>
                  <a:pt x="33332" y="14275"/>
                </a:lnTo>
                <a:cubicBezTo>
                  <a:pt x="33332" y="9036"/>
                  <a:pt x="29046" y="4750"/>
                  <a:pt x="23807" y="4750"/>
                </a:cubicBezTo>
                <a:cubicBezTo>
                  <a:pt x="18569" y="4750"/>
                  <a:pt x="14282" y="9036"/>
                  <a:pt x="14282" y="14275"/>
                </a:cubicBezTo>
                <a:lnTo>
                  <a:pt x="14282" y="39992"/>
                </a:lnTo>
                <a:cubicBezTo>
                  <a:pt x="14282" y="39992"/>
                  <a:pt x="14092" y="40278"/>
                  <a:pt x="13997" y="40469"/>
                </a:cubicBezTo>
                <a:lnTo>
                  <a:pt x="14282" y="40469"/>
                </a:lnTo>
                <a:lnTo>
                  <a:pt x="14282" y="42850"/>
                </a:lnTo>
                <a:cubicBezTo>
                  <a:pt x="14282" y="48089"/>
                  <a:pt x="18569" y="52375"/>
                  <a:pt x="23807" y="52375"/>
                </a:cubicBezTo>
                <a:lnTo>
                  <a:pt x="52382" y="52375"/>
                </a:lnTo>
                <a:cubicBezTo>
                  <a:pt x="57621" y="52375"/>
                  <a:pt x="61907" y="48089"/>
                  <a:pt x="61907" y="42850"/>
                </a:cubicBezTo>
                <a:cubicBezTo>
                  <a:pt x="61907" y="37611"/>
                  <a:pt x="57621" y="33325"/>
                  <a:pt x="52382" y="33325"/>
                </a:cubicBezTo>
                <a:lnTo>
                  <a:pt x="46001" y="33325"/>
                </a:lnTo>
                <a:cubicBezTo>
                  <a:pt x="58097" y="24086"/>
                  <a:pt x="72861" y="19037"/>
                  <a:pt x="88101" y="19037"/>
                </a:cubicBezTo>
                <a:close/>
              </a:path>
            </a:pathLst>
          </a:custGeom>
          <a:solidFill>
            <a:schemeClr val="bg1"/>
          </a:solidFill>
          <a:ln w="9525"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endParaRPr lang="en-US"/>
          </a:p>
        </p:txBody>
      </p:sp>
      <p:sp>
        <p:nvSpPr>
          <p:cNvPr id="63" name="Rectangle: Rounded Corners 21">
            <a:extLst>
              <a:ext uri="{FF2B5EF4-FFF2-40B4-BE49-F238E27FC236}">
                <a16:creationId xmlns:a16="http://schemas.microsoft.com/office/drawing/2014/main" id="{2FAB3C47-6FA6-AC1D-4B5A-BA5E5F7A84C6}"/>
              </a:ext>
            </a:extLst>
          </p:cNvPr>
          <p:cNvSpPr/>
          <p:nvPr/>
        </p:nvSpPr>
        <p:spPr bwMode="auto">
          <a:xfrm>
            <a:off x="3556119" y="3658314"/>
            <a:ext cx="3236330" cy="2267639"/>
          </a:xfrm>
          <a:prstGeom prst="roundRect">
            <a:avLst>
              <a:gd name="adj" fmla="val 3334"/>
            </a:avLst>
          </a:prstGeom>
          <a:solidFill>
            <a:srgbClr val="383435"/>
          </a:solidFill>
          <a:ln w="19050" cap="flat" cmpd="sng" algn="ctr">
            <a:noFill/>
            <a:prstDash val="dash"/>
            <a:headEnd type="none" w="med" len="med"/>
            <a:tailEnd type="none" w="med" len="med"/>
          </a:ln>
          <a:effectLst/>
        </p:spPr>
        <p:txBody>
          <a:bodyPr rot="0" spcFirstLastPara="0" vert="horz" wrap="square" lIns="179234" tIns="143387" rIns="179234" bIns="143387"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895870"/>
            <a:r>
              <a:rPr lang="en-US" altLang="ja-JP" sz="2000" kern="0">
                <a:gradFill>
                  <a:gsLst>
                    <a:gs pos="10000">
                      <a:srgbClr val="FFB3BB"/>
                    </a:gs>
                    <a:gs pos="35000">
                      <a:srgbClr val="C5B4E3"/>
                    </a:gs>
                  </a:gsLst>
                  <a:path path="circle">
                    <a:fillToRect l="100000" t="100000"/>
                  </a:path>
                </a:gradFill>
                <a:latin typeface="+mj-lt"/>
                <a:cs typeface="Segoe UI Semibold" panose="020B0702040204020203" pitchFamily="34" charset="0"/>
              </a:rPr>
              <a:t>Human interaction</a:t>
            </a:r>
          </a:p>
        </p:txBody>
      </p:sp>
      <p:pic>
        <p:nvPicPr>
          <p:cNvPr id="64" name="Picture 63" descr="A close up of a logo&#10;&#10;Description generated with high confidence">
            <a:extLst>
              <a:ext uri="{FF2B5EF4-FFF2-40B4-BE49-F238E27FC236}">
                <a16:creationId xmlns:a16="http://schemas.microsoft.com/office/drawing/2014/main" id="{4042FF05-3F9A-44AB-EFC0-704FA052868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27476" y="4291342"/>
            <a:ext cx="492234" cy="548211"/>
          </a:xfrm>
          <a:prstGeom prst="rect">
            <a:avLst/>
          </a:prstGeom>
          <a:noFill/>
        </p:spPr>
      </p:pic>
      <p:pic>
        <p:nvPicPr>
          <p:cNvPr id="65" name="Picture 64">
            <a:extLst>
              <a:ext uri="{FF2B5EF4-FFF2-40B4-BE49-F238E27FC236}">
                <a16:creationId xmlns:a16="http://schemas.microsoft.com/office/drawing/2014/main" id="{020B553D-D61A-21B5-A92D-C22E010F475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73872" y="5291940"/>
            <a:ext cx="409700" cy="456291"/>
          </a:xfrm>
          <a:prstGeom prst="rect">
            <a:avLst/>
          </a:prstGeom>
          <a:noFill/>
        </p:spPr>
      </p:pic>
      <p:cxnSp>
        <p:nvCxnSpPr>
          <p:cNvPr id="66" name="Connector: Elbow 24">
            <a:extLst>
              <a:ext uri="{FF2B5EF4-FFF2-40B4-BE49-F238E27FC236}">
                <a16:creationId xmlns:a16="http://schemas.microsoft.com/office/drawing/2014/main" id="{49A69579-9472-486C-2BF0-893E444F303A}"/>
              </a:ext>
            </a:extLst>
          </p:cNvPr>
          <p:cNvCxnSpPr>
            <a:cxnSpLocks/>
            <a:endCxn id="68" idx="1"/>
          </p:cNvCxnSpPr>
          <p:nvPr/>
        </p:nvCxnSpPr>
        <p:spPr>
          <a:xfrm flipV="1">
            <a:off x="4281562" y="4565448"/>
            <a:ext cx="645915" cy="477271"/>
          </a:xfrm>
          <a:prstGeom prst="bentConnector3">
            <a:avLst>
              <a:gd name="adj1" fmla="val 50000"/>
            </a:avLst>
          </a:prstGeom>
          <a:noFill/>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cxnSp>
        <p:nvCxnSpPr>
          <p:cNvPr id="67" name="Connector: Elbow 25">
            <a:extLst>
              <a:ext uri="{FF2B5EF4-FFF2-40B4-BE49-F238E27FC236}">
                <a16:creationId xmlns:a16="http://schemas.microsoft.com/office/drawing/2014/main" id="{10E499ED-CF7B-4957-5699-198D35401FF6}"/>
              </a:ext>
            </a:extLst>
          </p:cNvPr>
          <p:cNvCxnSpPr>
            <a:cxnSpLocks/>
          </p:cNvCxnSpPr>
          <p:nvPr/>
        </p:nvCxnSpPr>
        <p:spPr>
          <a:xfrm>
            <a:off x="4281562" y="5042719"/>
            <a:ext cx="645917" cy="477821"/>
          </a:xfrm>
          <a:prstGeom prst="bentConnector3">
            <a:avLst>
              <a:gd name="adj1" fmla="val 50000"/>
            </a:avLst>
          </a:prstGeom>
          <a:noFill/>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cxnSp>
        <p:nvCxnSpPr>
          <p:cNvPr id="68" name="Connector: Elbow 26">
            <a:extLst>
              <a:ext uri="{FF2B5EF4-FFF2-40B4-BE49-F238E27FC236}">
                <a16:creationId xmlns:a16="http://schemas.microsoft.com/office/drawing/2014/main" id="{EB7F3CA0-21F2-0EE1-C68E-FF13652BF63B}"/>
              </a:ext>
            </a:extLst>
          </p:cNvPr>
          <p:cNvCxnSpPr>
            <a:cxnSpLocks/>
            <a:stCxn id="68" idx="3"/>
          </p:cNvCxnSpPr>
          <p:nvPr/>
        </p:nvCxnSpPr>
        <p:spPr>
          <a:xfrm>
            <a:off x="5419710" y="4565448"/>
            <a:ext cx="691253" cy="467967"/>
          </a:xfrm>
          <a:prstGeom prst="bentConnector3">
            <a:avLst>
              <a:gd name="adj1" fmla="val 52970"/>
            </a:avLst>
          </a:prstGeom>
          <a:noFill/>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cxnSp>
        <p:nvCxnSpPr>
          <p:cNvPr id="69" name="Connector: Elbow 27">
            <a:extLst>
              <a:ext uri="{FF2B5EF4-FFF2-40B4-BE49-F238E27FC236}">
                <a16:creationId xmlns:a16="http://schemas.microsoft.com/office/drawing/2014/main" id="{454DC386-C87B-5920-21FD-4E95F0506888}"/>
              </a:ext>
            </a:extLst>
          </p:cNvPr>
          <p:cNvCxnSpPr>
            <a:cxnSpLocks/>
          </p:cNvCxnSpPr>
          <p:nvPr/>
        </p:nvCxnSpPr>
        <p:spPr>
          <a:xfrm flipV="1">
            <a:off x="5449423" y="5033415"/>
            <a:ext cx="661540" cy="487123"/>
          </a:xfrm>
          <a:prstGeom prst="bentConnector3">
            <a:avLst>
              <a:gd name="adj1" fmla="val 50710"/>
            </a:avLst>
          </a:prstGeom>
          <a:noFill/>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pic>
        <p:nvPicPr>
          <p:cNvPr id="70" name="Graphic 32">
            <a:extLst>
              <a:ext uri="{FF2B5EF4-FFF2-40B4-BE49-F238E27FC236}">
                <a16:creationId xmlns:a16="http://schemas.microsoft.com/office/drawing/2014/main" id="{D82540BA-6818-4F15-44F6-DEDF63430E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62056" y="4805643"/>
            <a:ext cx="441657" cy="474151"/>
          </a:xfrm>
          <a:prstGeom prst="rect">
            <a:avLst/>
          </a:prstGeom>
        </p:spPr>
      </p:pic>
      <p:pic>
        <p:nvPicPr>
          <p:cNvPr id="71" name="Graphic 33">
            <a:extLst>
              <a:ext uri="{FF2B5EF4-FFF2-40B4-BE49-F238E27FC236}">
                <a16:creationId xmlns:a16="http://schemas.microsoft.com/office/drawing/2014/main" id="{51A30A14-C21A-02AC-BBDC-C44136A12B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61261" y="4805643"/>
            <a:ext cx="441657" cy="474151"/>
          </a:xfrm>
          <a:prstGeom prst="rect">
            <a:avLst/>
          </a:prstGeom>
        </p:spPr>
      </p:pic>
      <p:sp>
        <p:nvSpPr>
          <p:cNvPr id="50" name="Rectangle: Rounded Corners 8">
            <a:extLst>
              <a:ext uri="{FF2B5EF4-FFF2-40B4-BE49-F238E27FC236}">
                <a16:creationId xmlns:a16="http://schemas.microsoft.com/office/drawing/2014/main" id="{00BC3795-661C-0898-3FE7-9956A1D8F69D}"/>
              </a:ext>
            </a:extLst>
          </p:cNvPr>
          <p:cNvSpPr/>
          <p:nvPr/>
        </p:nvSpPr>
        <p:spPr bwMode="auto">
          <a:xfrm>
            <a:off x="6878466" y="3658314"/>
            <a:ext cx="3157314" cy="2240097"/>
          </a:xfrm>
          <a:prstGeom prst="roundRect">
            <a:avLst>
              <a:gd name="adj" fmla="val 3241"/>
            </a:avLst>
          </a:prstGeom>
          <a:solidFill>
            <a:srgbClr val="383435"/>
          </a:solidFill>
          <a:ln w="19050" cap="flat" cmpd="sng" algn="ctr">
            <a:noFill/>
            <a:prstDash val="dash"/>
            <a:headEnd type="none" w="med" len="med"/>
            <a:tailEnd type="none" w="med" len="med"/>
          </a:ln>
          <a:effectLst/>
        </p:spPr>
        <p:txBody>
          <a:bodyPr rot="0" spcFirstLastPara="0" vert="horz" wrap="square" lIns="179234" tIns="143387" rIns="179234" bIns="143387"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895870"/>
            <a:r>
              <a:rPr lang="en-US" altLang="ja-JP" sz="2000" kern="0">
                <a:gradFill>
                  <a:gsLst>
                    <a:gs pos="10000">
                      <a:srgbClr val="FFB3BB"/>
                    </a:gs>
                    <a:gs pos="35000">
                      <a:srgbClr val="C5B4E3"/>
                    </a:gs>
                  </a:gsLst>
                  <a:path path="circle">
                    <a:fillToRect l="100000" t="100000"/>
                  </a:path>
                </a:gradFill>
                <a:latin typeface="+mj-lt"/>
                <a:cs typeface="Segoe UI Semibold" panose="020B0702040204020203" pitchFamily="34" charset="0"/>
              </a:rPr>
              <a:t>Event aggregation</a:t>
            </a:r>
          </a:p>
        </p:txBody>
      </p:sp>
      <p:pic>
        <p:nvPicPr>
          <p:cNvPr id="57" name="Picture 56">
            <a:extLst>
              <a:ext uri="{FF2B5EF4-FFF2-40B4-BE49-F238E27FC236}">
                <a16:creationId xmlns:a16="http://schemas.microsoft.com/office/drawing/2014/main" id="{A5EAC639-97FC-D359-0F12-BECD3C428FC7}"/>
              </a:ext>
            </a:extLst>
          </p:cNvPr>
          <p:cNvPicPr>
            <a:picLocks noChangeAspect="1"/>
          </p:cNvPicPr>
          <p:nvPr/>
        </p:nvPicPr>
        <p:blipFill>
          <a:blip r:embed="rId8"/>
          <a:stretch>
            <a:fillRect/>
          </a:stretch>
        </p:blipFill>
        <p:spPr>
          <a:xfrm>
            <a:off x="7687718" y="4311282"/>
            <a:ext cx="385805" cy="436098"/>
          </a:xfrm>
          <a:prstGeom prst="rect">
            <a:avLst/>
          </a:prstGeom>
          <a:noFill/>
          <a:ln>
            <a:noFill/>
          </a:ln>
        </p:spPr>
      </p:pic>
      <p:pic>
        <p:nvPicPr>
          <p:cNvPr id="58" name="Picture 57">
            <a:extLst>
              <a:ext uri="{FF2B5EF4-FFF2-40B4-BE49-F238E27FC236}">
                <a16:creationId xmlns:a16="http://schemas.microsoft.com/office/drawing/2014/main" id="{F923D381-68E5-A605-B0E5-865A6EBBA4BF}"/>
              </a:ext>
            </a:extLst>
          </p:cNvPr>
          <p:cNvPicPr>
            <a:picLocks noChangeAspect="1"/>
          </p:cNvPicPr>
          <p:nvPr/>
        </p:nvPicPr>
        <p:blipFill>
          <a:blip r:embed="rId8"/>
          <a:stretch>
            <a:fillRect/>
          </a:stretch>
        </p:blipFill>
        <p:spPr>
          <a:xfrm>
            <a:off x="7687718" y="4815161"/>
            <a:ext cx="385805" cy="436098"/>
          </a:xfrm>
          <a:prstGeom prst="rect">
            <a:avLst/>
          </a:prstGeom>
          <a:noFill/>
          <a:ln>
            <a:noFill/>
          </a:ln>
        </p:spPr>
      </p:pic>
      <p:pic>
        <p:nvPicPr>
          <p:cNvPr id="59" name="Picture 58">
            <a:extLst>
              <a:ext uri="{FF2B5EF4-FFF2-40B4-BE49-F238E27FC236}">
                <a16:creationId xmlns:a16="http://schemas.microsoft.com/office/drawing/2014/main" id="{C3A14A3E-7D00-A9BB-98B4-5F85648349E5}"/>
              </a:ext>
            </a:extLst>
          </p:cNvPr>
          <p:cNvPicPr>
            <a:picLocks noChangeAspect="1"/>
          </p:cNvPicPr>
          <p:nvPr/>
        </p:nvPicPr>
        <p:blipFill>
          <a:blip r:embed="rId8"/>
          <a:stretch>
            <a:fillRect/>
          </a:stretch>
        </p:blipFill>
        <p:spPr>
          <a:xfrm>
            <a:off x="7687718" y="5319038"/>
            <a:ext cx="385805" cy="436098"/>
          </a:xfrm>
          <a:prstGeom prst="rect">
            <a:avLst/>
          </a:prstGeom>
          <a:noFill/>
          <a:ln>
            <a:noFill/>
          </a:ln>
        </p:spPr>
      </p:pic>
      <p:cxnSp>
        <p:nvCxnSpPr>
          <p:cNvPr id="60" name="Connector: Elbow 18">
            <a:extLst>
              <a:ext uri="{FF2B5EF4-FFF2-40B4-BE49-F238E27FC236}">
                <a16:creationId xmlns:a16="http://schemas.microsoft.com/office/drawing/2014/main" id="{C97C921A-5273-8655-3A1C-F7E6AD3F42E4}"/>
              </a:ext>
            </a:extLst>
          </p:cNvPr>
          <p:cNvCxnSpPr>
            <a:cxnSpLocks/>
          </p:cNvCxnSpPr>
          <p:nvPr/>
        </p:nvCxnSpPr>
        <p:spPr>
          <a:xfrm>
            <a:off x="7732492" y="5032250"/>
            <a:ext cx="688377" cy="486571"/>
          </a:xfrm>
          <a:prstGeom prst="bentConnector3">
            <a:avLst/>
          </a:prstGeom>
          <a:noFill/>
          <a:ln w="57150">
            <a:noFill/>
            <a:tailEnd type="triangle"/>
          </a:ln>
        </p:spPr>
        <p:style>
          <a:lnRef idx="3">
            <a:schemeClr val="accent4"/>
          </a:lnRef>
          <a:fillRef idx="0">
            <a:schemeClr val="accent4"/>
          </a:fillRef>
          <a:effectRef idx="2">
            <a:schemeClr val="accent4"/>
          </a:effectRef>
          <a:fontRef idx="minor">
            <a:schemeClr val="tx1"/>
          </a:fontRef>
        </p:style>
      </p:cxnSp>
      <p:cxnSp>
        <p:nvCxnSpPr>
          <p:cNvPr id="61" name="Straight Arrow Connector 60">
            <a:extLst>
              <a:ext uri="{FF2B5EF4-FFF2-40B4-BE49-F238E27FC236}">
                <a16:creationId xmlns:a16="http://schemas.microsoft.com/office/drawing/2014/main" id="{7049214D-9A8D-47DD-46E8-337027A4B997}"/>
              </a:ext>
            </a:extLst>
          </p:cNvPr>
          <p:cNvCxnSpPr>
            <a:cxnSpLocks/>
          </p:cNvCxnSpPr>
          <p:nvPr/>
        </p:nvCxnSpPr>
        <p:spPr>
          <a:xfrm>
            <a:off x="7732492" y="5536129"/>
            <a:ext cx="688377" cy="54641"/>
          </a:xfrm>
          <a:prstGeom prst="straightConnector1">
            <a:avLst/>
          </a:prstGeom>
          <a:noFill/>
          <a:ln w="57150">
            <a:noFill/>
            <a:tailEnd type="triangle"/>
          </a:ln>
        </p:spPr>
        <p:style>
          <a:lnRef idx="3">
            <a:schemeClr val="accent4"/>
          </a:lnRef>
          <a:fillRef idx="0">
            <a:schemeClr val="accent4"/>
          </a:fillRef>
          <a:effectRef idx="2">
            <a:schemeClr val="accent4"/>
          </a:effectRef>
          <a:fontRef idx="minor">
            <a:schemeClr val="tx1"/>
          </a:fontRef>
        </p:style>
      </p:cxnSp>
      <p:cxnSp>
        <p:nvCxnSpPr>
          <p:cNvPr id="62" name="Connector: Elbow 20">
            <a:extLst>
              <a:ext uri="{FF2B5EF4-FFF2-40B4-BE49-F238E27FC236}">
                <a16:creationId xmlns:a16="http://schemas.microsoft.com/office/drawing/2014/main" id="{B0A265CC-9D2F-BB78-713A-E448D3FDFAFC}"/>
              </a:ext>
            </a:extLst>
          </p:cNvPr>
          <p:cNvCxnSpPr>
            <a:cxnSpLocks/>
          </p:cNvCxnSpPr>
          <p:nvPr/>
        </p:nvCxnSpPr>
        <p:spPr>
          <a:xfrm flipV="1">
            <a:off x="7732492" y="5553435"/>
            <a:ext cx="688377" cy="486573"/>
          </a:xfrm>
          <a:prstGeom prst="bentConnector3">
            <a:avLst/>
          </a:prstGeom>
          <a:noFill/>
          <a:ln w="57150">
            <a:noFill/>
            <a:tailEnd type="triangle"/>
          </a:ln>
        </p:spPr>
        <p:style>
          <a:lnRef idx="3">
            <a:schemeClr val="accent4"/>
          </a:lnRef>
          <a:fillRef idx="0">
            <a:schemeClr val="accent4"/>
          </a:fillRef>
          <a:effectRef idx="2">
            <a:schemeClr val="accent4"/>
          </a:effectRef>
          <a:fontRef idx="minor">
            <a:schemeClr val="tx1"/>
          </a:fontRef>
        </p:style>
      </p:cxnSp>
      <p:pic>
        <p:nvPicPr>
          <p:cNvPr id="52" name="Graphic 37">
            <a:extLst>
              <a:ext uri="{FF2B5EF4-FFF2-40B4-BE49-F238E27FC236}">
                <a16:creationId xmlns:a16="http://schemas.microsoft.com/office/drawing/2014/main" id="{EE4EC2F6-BFB8-12BD-325F-9079D9EAE6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987596" y="4785208"/>
            <a:ext cx="463622" cy="504512"/>
          </a:xfrm>
          <a:prstGeom prst="rect">
            <a:avLst/>
          </a:prstGeom>
        </p:spPr>
      </p:pic>
      <p:cxnSp>
        <p:nvCxnSpPr>
          <p:cNvPr id="54" name="Connector: Elbow 12">
            <a:extLst>
              <a:ext uri="{FF2B5EF4-FFF2-40B4-BE49-F238E27FC236}">
                <a16:creationId xmlns:a16="http://schemas.microsoft.com/office/drawing/2014/main" id="{417FF803-A8E2-F940-6480-515139DD8D33}"/>
              </a:ext>
            </a:extLst>
          </p:cNvPr>
          <p:cNvCxnSpPr>
            <a:cxnSpLocks/>
          </p:cNvCxnSpPr>
          <p:nvPr/>
        </p:nvCxnSpPr>
        <p:spPr>
          <a:xfrm>
            <a:off x="8177301" y="4529339"/>
            <a:ext cx="729556" cy="503880"/>
          </a:xfrm>
          <a:prstGeom prst="bentConnector3">
            <a:avLst/>
          </a:prstGeom>
          <a:noFill/>
          <a:ln w="57150" cap="flat" cmpd="sng" algn="ctr">
            <a:solidFill>
              <a:schemeClr val="bg1"/>
            </a:solidFill>
            <a:prstDash val="solid"/>
            <a:miter lim="800000"/>
            <a:tailEnd type="triangle"/>
          </a:ln>
          <a:effectLst/>
        </p:spPr>
      </p:cxnSp>
      <p:cxnSp>
        <p:nvCxnSpPr>
          <p:cNvPr id="55" name="Straight Arrow Connector 54">
            <a:extLst>
              <a:ext uri="{FF2B5EF4-FFF2-40B4-BE49-F238E27FC236}">
                <a16:creationId xmlns:a16="http://schemas.microsoft.com/office/drawing/2014/main" id="{C193824B-6BFD-9E12-94A2-55C98A071E8F}"/>
              </a:ext>
            </a:extLst>
          </p:cNvPr>
          <p:cNvCxnSpPr>
            <a:cxnSpLocks/>
          </p:cNvCxnSpPr>
          <p:nvPr/>
        </p:nvCxnSpPr>
        <p:spPr>
          <a:xfrm>
            <a:off x="8177301" y="5033219"/>
            <a:ext cx="729556" cy="0"/>
          </a:xfrm>
          <a:prstGeom prst="straightConnector1">
            <a:avLst/>
          </a:prstGeom>
          <a:noFill/>
          <a:ln w="57150" cap="flat" cmpd="sng" algn="ctr">
            <a:solidFill>
              <a:schemeClr val="bg1"/>
            </a:solidFill>
            <a:prstDash val="solid"/>
            <a:miter lim="800000"/>
            <a:tailEnd type="triangle"/>
          </a:ln>
          <a:effectLst/>
        </p:spPr>
      </p:cxnSp>
      <p:cxnSp>
        <p:nvCxnSpPr>
          <p:cNvPr id="56" name="Connector: Elbow 14">
            <a:extLst>
              <a:ext uri="{FF2B5EF4-FFF2-40B4-BE49-F238E27FC236}">
                <a16:creationId xmlns:a16="http://schemas.microsoft.com/office/drawing/2014/main" id="{F7D2AEFC-CF1C-DBE2-F171-739788A5CE4D}"/>
              </a:ext>
            </a:extLst>
          </p:cNvPr>
          <p:cNvCxnSpPr>
            <a:cxnSpLocks/>
          </p:cNvCxnSpPr>
          <p:nvPr/>
        </p:nvCxnSpPr>
        <p:spPr>
          <a:xfrm flipV="1">
            <a:off x="8177301" y="5033219"/>
            <a:ext cx="729556" cy="503880"/>
          </a:xfrm>
          <a:prstGeom prst="bentConnector3">
            <a:avLst/>
          </a:prstGeom>
          <a:noFill/>
          <a:ln w="57150" cap="flat" cmpd="sng" algn="ctr">
            <a:solidFill>
              <a:schemeClr val="bg1"/>
            </a:solidFill>
            <a:prstDash val="solid"/>
            <a:miter lim="800000"/>
            <a:tailEnd type="triangle"/>
          </a:ln>
          <a:effectLst/>
        </p:spPr>
      </p:cxnSp>
      <p:sp>
        <p:nvSpPr>
          <p:cNvPr id="2" name="Rounded Rectangle 1">
            <a:extLst>
              <a:ext uri="{FF2B5EF4-FFF2-40B4-BE49-F238E27FC236}">
                <a16:creationId xmlns:a16="http://schemas.microsoft.com/office/drawing/2014/main" id="{F7DE7DCE-2646-E601-5EE7-0EAA09F5C0A8}"/>
              </a:ext>
            </a:extLst>
          </p:cNvPr>
          <p:cNvSpPr/>
          <p:nvPr/>
        </p:nvSpPr>
        <p:spPr bwMode="auto">
          <a:xfrm>
            <a:off x="10082024" y="2596659"/>
            <a:ext cx="1919475" cy="210872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2" name="Content Placeholder 2">
            <a:extLst>
              <a:ext uri="{FF2B5EF4-FFF2-40B4-BE49-F238E27FC236}">
                <a16:creationId xmlns:a16="http://schemas.microsoft.com/office/drawing/2014/main" id="{F66157B1-8419-5976-2B8C-32ECF3ACA15E}"/>
              </a:ext>
            </a:extLst>
          </p:cNvPr>
          <p:cNvSpPr>
            <a:spLocks noGrp="1"/>
          </p:cNvSpPr>
          <p:nvPr>
            <p:ph idx="1"/>
          </p:nvPr>
        </p:nvSpPr>
        <p:spPr>
          <a:xfrm>
            <a:off x="10296856" y="2749843"/>
            <a:ext cx="1534373" cy="1779488"/>
          </a:xfrm>
        </p:spPr>
        <p:txBody>
          <a:bodyPr/>
          <a:lstStyle/>
          <a:p>
            <a:pPr marL="0" indent="0">
              <a:spcAft>
                <a:spcPts val="600"/>
              </a:spcAft>
              <a:buNone/>
              <a:tabLst>
                <a:tab pos="457200" algn="l"/>
              </a:tabLst>
              <a:defRPr/>
            </a:pPr>
            <a:r>
              <a:rPr lang="en-US" sz="1600" b="1">
                <a:solidFill>
                  <a:schemeClr val="bg1"/>
                </a:solidFill>
                <a:cs typeface="Segoe UI"/>
              </a:rPr>
              <a:t>Durable Backends</a:t>
            </a:r>
          </a:p>
          <a:p>
            <a:pPr>
              <a:spcAft>
                <a:spcPts val="600"/>
              </a:spcAft>
              <a:tabLst>
                <a:tab pos="457200" algn="l"/>
              </a:tabLst>
              <a:defRPr/>
            </a:pPr>
            <a:r>
              <a:rPr lang="en-US" sz="1200" b="1">
                <a:solidFill>
                  <a:schemeClr val="bg1"/>
                </a:solidFill>
                <a:cs typeface="Segoe UI"/>
              </a:rPr>
              <a:t>Durable Task Scheduler (Preview)</a:t>
            </a:r>
          </a:p>
          <a:p>
            <a:pPr>
              <a:spcAft>
                <a:spcPts val="600"/>
              </a:spcAft>
              <a:tabLst>
                <a:tab pos="457200" algn="l"/>
              </a:tabLst>
              <a:defRPr/>
            </a:pPr>
            <a:r>
              <a:rPr lang="en-US" sz="1200" b="1">
                <a:solidFill>
                  <a:schemeClr val="bg1"/>
                </a:solidFill>
                <a:cs typeface="Segoe UI"/>
              </a:rPr>
              <a:t>Azure Storage</a:t>
            </a:r>
          </a:p>
          <a:p>
            <a:pPr>
              <a:spcAft>
                <a:spcPts val="600"/>
              </a:spcAft>
              <a:tabLst>
                <a:tab pos="457200" algn="l"/>
              </a:tabLst>
              <a:defRPr/>
            </a:pPr>
            <a:r>
              <a:rPr lang="en-US" sz="1200" b="1">
                <a:solidFill>
                  <a:schemeClr val="bg1"/>
                </a:solidFill>
                <a:cs typeface="Segoe UI"/>
              </a:rPr>
              <a:t>MSSQL</a:t>
            </a:r>
            <a:endParaRPr lang="en-US" sz="1200">
              <a:solidFill>
                <a:schemeClr val="bg1"/>
              </a:solidFill>
              <a:cs typeface="Segoe UI"/>
            </a:endParaRPr>
          </a:p>
          <a:p>
            <a:endParaRPr lang="en-US"/>
          </a:p>
        </p:txBody>
      </p:sp>
      <p:sp>
        <p:nvSpPr>
          <p:cNvPr id="3" name="Bent Arrow 2">
            <a:extLst>
              <a:ext uri="{FF2B5EF4-FFF2-40B4-BE49-F238E27FC236}">
                <a16:creationId xmlns:a16="http://schemas.microsoft.com/office/drawing/2014/main" id="{06D398D5-A77C-6C2A-E196-D97676504B61}"/>
              </a:ext>
            </a:extLst>
          </p:cNvPr>
          <p:cNvSpPr/>
          <p:nvPr/>
        </p:nvSpPr>
        <p:spPr bwMode="auto">
          <a:xfrm rot="5400000">
            <a:off x="10334820" y="1535777"/>
            <a:ext cx="729411" cy="1117237"/>
          </a:xfrm>
          <a:prstGeom prst="bentArrow">
            <a:avLst/>
          </a:prstGeom>
          <a:solidFill>
            <a:srgbClr val="3834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Bent Arrow 3">
            <a:extLst>
              <a:ext uri="{FF2B5EF4-FFF2-40B4-BE49-F238E27FC236}">
                <a16:creationId xmlns:a16="http://schemas.microsoft.com/office/drawing/2014/main" id="{1DE2B50B-2B27-8995-038D-AC47B2DE17E3}"/>
              </a:ext>
            </a:extLst>
          </p:cNvPr>
          <p:cNvSpPr/>
          <p:nvPr/>
        </p:nvSpPr>
        <p:spPr bwMode="auto">
          <a:xfrm rot="5400000" flipH="1">
            <a:off x="10290776" y="4669947"/>
            <a:ext cx="817499" cy="1117236"/>
          </a:xfrm>
          <a:prstGeom prst="bentArrow">
            <a:avLst/>
          </a:prstGeom>
          <a:solidFill>
            <a:srgbClr val="38343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128431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BE427-100A-FCB5-B77F-5C4728F0130D}"/>
              </a:ext>
            </a:extLst>
          </p:cNvPr>
          <p:cNvSpPr>
            <a:spLocks noGrp="1"/>
          </p:cNvSpPr>
          <p:nvPr>
            <p:ph type="title"/>
          </p:nvPr>
        </p:nvSpPr>
        <p:spPr/>
        <p:txBody>
          <a:bodyPr/>
          <a:lstStyle/>
          <a:p>
            <a:r>
              <a:rPr lang="en-US"/>
              <a:t>Function calling for stateful tools with durable</a:t>
            </a:r>
          </a:p>
        </p:txBody>
      </p:sp>
      <p:pic>
        <p:nvPicPr>
          <p:cNvPr id="3" name="Picture 2" descr="A screenshot of a chat&#10;&#10;AI-generated content may be incorrect.">
            <a:extLst>
              <a:ext uri="{FF2B5EF4-FFF2-40B4-BE49-F238E27FC236}">
                <a16:creationId xmlns:a16="http://schemas.microsoft.com/office/drawing/2014/main" id="{D8FC51E1-3368-8E4D-5902-ECEF905A79D0}"/>
              </a:ext>
            </a:extLst>
          </p:cNvPr>
          <p:cNvPicPr>
            <a:picLocks noChangeAspect="1"/>
          </p:cNvPicPr>
          <p:nvPr/>
        </p:nvPicPr>
        <p:blipFill>
          <a:blip r:embed="rId3"/>
          <a:stretch>
            <a:fillRect/>
          </a:stretch>
        </p:blipFill>
        <p:spPr>
          <a:xfrm>
            <a:off x="2330302" y="1275466"/>
            <a:ext cx="1725650" cy="1823496"/>
          </a:xfrm>
          <a:prstGeom prst="rect">
            <a:avLst/>
          </a:prstGeom>
        </p:spPr>
      </p:pic>
      <p:pic>
        <p:nvPicPr>
          <p:cNvPr id="10" name="Graphic 9">
            <a:extLst>
              <a:ext uri="{FF2B5EF4-FFF2-40B4-BE49-F238E27FC236}">
                <a16:creationId xmlns:a16="http://schemas.microsoft.com/office/drawing/2014/main" id="{5800C972-E290-CD90-A71E-FE9DCC9F45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08463" y="1460646"/>
            <a:ext cx="1282432" cy="1282432"/>
          </a:xfrm>
          <a:prstGeom prst="rect">
            <a:avLst/>
          </a:prstGeom>
        </p:spPr>
      </p:pic>
      <p:cxnSp>
        <p:nvCxnSpPr>
          <p:cNvPr id="11" name="Straight Arrow Connector 10">
            <a:extLst>
              <a:ext uri="{FF2B5EF4-FFF2-40B4-BE49-F238E27FC236}">
                <a16:creationId xmlns:a16="http://schemas.microsoft.com/office/drawing/2014/main" id="{A3322ED5-FDA6-AF04-91AA-DE7943A7C873}"/>
              </a:ext>
            </a:extLst>
          </p:cNvPr>
          <p:cNvCxnSpPr>
            <a:cxnSpLocks/>
          </p:cNvCxnSpPr>
          <p:nvPr/>
        </p:nvCxnSpPr>
        <p:spPr>
          <a:xfrm>
            <a:off x="4183649" y="2163507"/>
            <a:ext cx="4331296" cy="23707"/>
          </a:xfrm>
          <a:prstGeom prst="straightConnector1">
            <a:avLst/>
          </a:prstGeom>
          <a:ln w="28575">
            <a:solidFill>
              <a:schemeClr val="accent1"/>
            </a:solidFill>
            <a:headEnd type="triangle"/>
            <a:tailEnd type="triangle"/>
          </a:ln>
        </p:spPr>
        <p:style>
          <a:lnRef idx="2">
            <a:schemeClr val="accent1"/>
          </a:lnRef>
          <a:fillRef idx="0">
            <a:schemeClr val="accent1"/>
          </a:fillRef>
          <a:effectRef idx="1">
            <a:schemeClr val="accent1"/>
          </a:effectRef>
          <a:fontRef idx="minor">
            <a:schemeClr val="tx1"/>
          </a:fontRef>
        </p:style>
      </p:cxnSp>
      <p:pic>
        <p:nvPicPr>
          <p:cNvPr id="13" name="Graphic 12">
            <a:extLst>
              <a:ext uri="{FF2B5EF4-FFF2-40B4-BE49-F238E27FC236}">
                <a16:creationId xmlns:a16="http://schemas.microsoft.com/office/drawing/2014/main" id="{A560931E-2622-0DA7-FAEA-FF08E7BBC72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59135" y="4737559"/>
            <a:ext cx="1103188" cy="1103188"/>
          </a:xfrm>
          <a:prstGeom prst="rect">
            <a:avLst/>
          </a:prstGeom>
        </p:spPr>
      </p:pic>
      <p:cxnSp>
        <p:nvCxnSpPr>
          <p:cNvPr id="15" name="Elbow Connector 14">
            <a:extLst>
              <a:ext uri="{FF2B5EF4-FFF2-40B4-BE49-F238E27FC236}">
                <a16:creationId xmlns:a16="http://schemas.microsoft.com/office/drawing/2014/main" id="{384262FA-2A95-3370-B74E-4A3AD8BEB061}"/>
              </a:ext>
            </a:extLst>
          </p:cNvPr>
          <p:cNvCxnSpPr>
            <a:cxnSpLocks/>
            <a:stCxn id="10" idx="2"/>
            <a:endCxn id="13" idx="3"/>
          </p:cNvCxnSpPr>
          <p:nvPr/>
        </p:nvCxnSpPr>
        <p:spPr>
          <a:xfrm rot="5400000">
            <a:off x="7782964" y="3722437"/>
            <a:ext cx="2546075" cy="587356"/>
          </a:xfrm>
          <a:prstGeom prst="bentConnector2">
            <a:avLst/>
          </a:prstGeom>
          <a:ln w="28575">
            <a:solidFill>
              <a:schemeClr val="accent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ED746F0D-0290-BD00-D2D3-0B2C9320A28C}"/>
              </a:ext>
            </a:extLst>
          </p:cNvPr>
          <p:cNvCxnSpPr>
            <a:cxnSpLocks/>
          </p:cNvCxnSpPr>
          <p:nvPr/>
        </p:nvCxnSpPr>
        <p:spPr>
          <a:xfrm flipH="1">
            <a:off x="5942833" y="5290056"/>
            <a:ext cx="1716302" cy="0"/>
          </a:xfrm>
          <a:prstGeom prst="straightConnector1">
            <a:avLst/>
          </a:prstGeom>
          <a:ln w="28575">
            <a:solidFill>
              <a:schemeClr val="accent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201ECCDA-B1DB-5511-A429-DD3C3C145288}"/>
              </a:ext>
            </a:extLst>
          </p:cNvPr>
          <p:cNvSpPr/>
          <p:nvPr/>
        </p:nvSpPr>
        <p:spPr>
          <a:xfrm>
            <a:off x="5083984" y="5794915"/>
            <a:ext cx="1079441" cy="32213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0" i="0">
                <a:solidFill>
                  <a:srgbClr val="0E2841"/>
                </a:solidFill>
                <a:effectLst/>
                <a:latin typeface="Segoe Sans"/>
              </a:rPr>
              <a:t>Schedule GitHub Summaries Orchestrator</a:t>
            </a:r>
            <a:endParaRPr lang="en-US" sz="1000">
              <a:solidFill>
                <a:srgbClr val="0E2841"/>
              </a:solidFill>
            </a:endParaRPr>
          </a:p>
        </p:txBody>
      </p:sp>
      <p:sp>
        <p:nvSpPr>
          <p:cNvPr id="23" name="Rectangle 22">
            <a:extLst>
              <a:ext uri="{FF2B5EF4-FFF2-40B4-BE49-F238E27FC236}">
                <a16:creationId xmlns:a16="http://schemas.microsoft.com/office/drawing/2014/main" id="{AFE91853-D06C-836A-40BA-2687A8D47513}"/>
              </a:ext>
            </a:extLst>
          </p:cNvPr>
          <p:cNvSpPr/>
          <p:nvPr/>
        </p:nvSpPr>
        <p:spPr>
          <a:xfrm>
            <a:off x="3117589" y="6273960"/>
            <a:ext cx="1066060" cy="32213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0" i="0">
                <a:solidFill>
                  <a:srgbClr val="0E2841"/>
                </a:solidFill>
                <a:effectLst/>
                <a:latin typeface="Segoe Sans"/>
              </a:rPr>
              <a:t>Query new GitHub issues</a:t>
            </a:r>
            <a:endParaRPr lang="en-US" sz="900">
              <a:solidFill>
                <a:srgbClr val="0E2841"/>
              </a:solidFill>
            </a:endParaRPr>
          </a:p>
        </p:txBody>
      </p:sp>
      <p:sp>
        <p:nvSpPr>
          <p:cNvPr id="25" name="Rectangle 24">
            <a:extLst>
              <a:ext uri="{FF2B5EF4-FFF2-40B4-BE49-F238E27FC236}">
                <a16:creationId xmlns:a16="http://schemas.microsoft.com/office/drawing/2014/main" id="{F1D343A4-C428-112F-E387-5901C8B16671}"/>
              </a:ext>
            </a:extLst>
          </p:cNvPr>
          <p:cNvSpPr/>
          <p:nvPr/>
        </p:nvSpPr>
        <p:spPr>
          <a:xfrm>
            <a:off x="1062353" y="5710530"/>
            <a:ext cx="1066060" cy="32213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0" i="0">
                <a:solidFill>
                  <a:srgbClr val="0E2841"/>
                </a:solidFill>
                <a:effectLst/>
                <a:latin typeface="Segoe Sans"/>
              </a:rPr>
              <a:t>Generate Summary</a:t>
            </a:r>
            <a:r>
              <a:rPr lang="en-US" sz="1000">
                <a:solidFill>
                  <a:srgbClr val="0E2841"/>
                </a:solidFill>
                <a:latin typeface="Segoe Sans"/>
              </a:rPr>
              <a:t> and Prioritize</a:t>
            </a:r>
            <a:endParaRPr lang="en-US" sz="900">
              <a:solidFill>
                <a:srgbClr val="0E2841"/>
              </a:solidFill>
            </a:endParaRPr>
          </a:p>
        </p:txBody>
      </p:sp>
      <p:sp>
        <p:nvSpPr>
          <p:cNvPr id="26" name="TextBox 25">
            <a:extLst>
              <a:ext uri="{FF2B5EF4-FFF2-40B4-BE49-F238E27FC236}">
                <a16:creationId xmlns:a16="http://schemas.microsoft.com/office/drawing/2014/main" id="{0696D864-54B0-755B-B50E-568B4C5B0CC2}"/>
              </a:ext>
            </a:extLst>
          </p:cNvPr>
          <p:cNvSpPr txBox="1"/>
          <p:nvPr/>
        </p:nvSpPr>
        <p:spPr>
          <a:xfrm>
            <a:off x="917427" y="3138838"/>
            <a:ext cx="4748594" cy="938719"/>
          </a:xfrm>
          <a:prstGeom prst="rect">
            <a:avLst/>
          </a:prstGeom>
          <a:noFill/>
        </p:spPr>
        <p:txBody>
          <a:bodyPr wrap="square" rtlCol="0">
            <a:spAutoFit/>
          </a:bodyPr>
          <a:lstStyle/>
          <a:p>
            <a:pPr algn="ctr"/>
            <a:r>
              <a:rPr lang="en-US" sz="1100" b="0" i="1">
                <a:effectLst/>
              </a:rPr>
              <a:t>“Could you please provide a list of GitHub issues that have been opened in the last 7 days for the &lt;GITHUB&gt; organization? Additionally, could you rank these issues from most critical to least critical based on your assessment? For each issue, I would appreciate it if you could suggest potential fixes.”</a:t>
            </a:r>
            <a:endParaRPr lang="en-US" sz="1100" i="1"/>
          </a:p>
        </p:txBody>
      </p:sp>
      <p:sp>
        <p:nvSpPr>
          <p:cNvPr id="27" name="Rectangle 26">
            <a:extLst>
              <a:ext uri="{FF2B5EF4-FFF2-40B4-BE49-F238E27FC236}">
                <a16:creationId xmlns:a16="http://schemas.microsoft.com/office/drawing/2014/main" id="{C0DC0DD4-C5B1-782A-97CB-7BD9D47CCF5B}"/>
              </a:ext>
            </a:extLst>
          </p:cNvPr>
          <p:cNvSpPr/>
          <p:nvPr/>
        </p:nvSpPr>
        <p:spPr>
          <a:xfrm>
            <a:off x="9539723" y="2694494"/>
            <a:ext cx="2067060" cy="697216"/>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t>Orchestration of function calling performed by Azure AI Agent</a:t>
            </a:r>
          </a:p>
        </p:txBody>
      </p:sp>
      <p:sp>
        <p:nvSpPr>
          <p:cNvPr id="28" name="Rectangle 27">
            <a:extLst>
              <a:ext uri="{FF2B5EF4-FFF2-40B4-BE49-F238E27FC236}">
                <a16:creationId xmlns:a16="http://schemas.microsoft.com/office/drawing/2014/main" id="{92B7F623-37F9-7924-D19F-27F0EF6BC811}"/>
              </a:ext>
            </a:extLst>
          </p:cNvPr>
          <p:cNvSpPr/>
          <p:nvPr/>
        </p:nvSpPr>
        <p:spPr>
          <a:xfrm>
            <a:off x="1129553" y="4264202"/>
            <a:ext cx="4966447" cy="2398816"/>
          </a:xfrm>
          <a:prstGeom prst="rect">
            <a:avLst/>
          </a:prstGeom>
          <a:noFill/>
          <a:ln w="28575">
            <a:solidFill>
              <a:srgbClr val="FFC000"/>
            </a:solid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4D5AFE30-BAD8-C180-4A21-E96E4B441A3F}"/>
              </a:ext>
            </a:extLst>
          </p:cNvPr>
          <p:cNvCxnSpPr>
            <a:cxnSpLocks/>
          </p:cNvCxnSpPr>
          <p:nvPr/>
        </p:nvCxnSpPr>
        <p:spPr>
          <a:xfrm>
            <a:off x="6306100" y="6084393"/>
            <a:ext cx="733557" cy="0"/>
          </a:xfrm>
          <a:prstGeom prst="straightConnector1">
            <a:avLst/>
          </a:prstGeom>
          <a:ln w="28575">
            <a:solidFill>
              <a:schemeClr val="accent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2914EA72-1B40-3002-2F02-6C5B8A010A0F}"/>
              </a:ext>
            </a:extLst>
          </p:cNvPr>
          <p:cNvSpPr txBox="1"/>
          <p:nvPr/>
        </p:nvSpPr>
        <p:spPr>
          <a:xfrm>
            <a:off x="6773199" y="5875580"/>
            <a:ext cx="4037473" cy="738664"/>
          </a:xfrm>
          <a:prstGeom prst="rect">
            <a:avLst/>
          </a:prstGeom>
          <a:noFill/>
        </p:spPr>
        <p:txBody>
          <a:bodyPr wrap="square" rtlCol="0">
            <a:spAutoFit/>
          </a:bodyPr>
          <a:lstStyle/>
          <a:p>
            <a:pPr algn="ctr"/>
            <a:r>
              <a:rPr lang="en-US" sz="1400">
                <a:solidFill>
                  <a:srgbClr val="0E2841"/>
                </a:solidFill>
              </a:rPr>
              <a:t>Apply to any scenarios that require durable execution, offering support for long-running processes and fault tolerance</a:t>
            </a:r>
          </a:p>
        </p:txBody>
      </p:sp>
      <p:sp>
        <p:nvSpPr>
          <p:cNvPr id="31" name="TextBox 30">
            <a:extLst>
              <a:ext uri="{FF2B5EF4-FFF2-40B4-BE49-F238E27FC236}">
                <a16:creationId xmlns:a16="http://schemas.microsoft.com/office/drawing/2014/main" id="{DEB2F0A6-C357-A682-1F2E-5BCAE5EA14A1}"/>
              </a:ext>
            </a:extLst>
          </p:cNvPr>
          <p:cNvSpPr txBox="1"/>
          <p:nvPr/>
        </p:nvSpPr>
        <p:spPr>
          <a:xfrm>
            <a:off x="4738534" y="1874952"/>
            <a:ext cx="3503053" cy="261610"/>
          </a:xfrm>
          <a:prstGeom prst="rect">
            <a:avLst/>
          </a:prstGeom>
          <a:noFill/>
        </p:spPr>
        <p:txBody>
          <a:bodyPr wrap="square" rtlCol="0">
            <a:spAutoFit/>
          </a:bodyPr>
          <a:lstStyle/>
          <a:p>
            <a:pPr algn="ctr"/>
            <a:r>
              <a:rPr lang="en-US" sz="1100"/>
              <a:t>HTTP request with {prompt} to backend API</a:t>
            </a:r>
          </a:p>
        </p:txBody>
      </p:sp>
      <p:sp>
        <p:nvSpPr>
          <p:cNvPr id="40" name="Can 39">
            <a:extLst>
              <a:ext uri="{FF2B5EF4-FFF2-40B4-BE49-F238E27FC236}">
                <a16:creationId xmlns:a16="http://schemas.microsoft.com/office/drawing/2014/main" id="{4E1C2AF1-3926-0255-07B1-22C24BC68602}"/>
              </a:ext>
            </a:extLst>
          </p:cNvPr>
          <p:cNvSpPr/>
          <p:nvPr/>
        </p:nvSpPr>
        <p:spPr bwMode="auto">
          <a:xfrm>
            <a:off x="4447528" y="4993294"/>
            <a:ext cx="387746" cy="515702"/>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1" name="Right Arrow 40">
            <a:extLst>
              <a:ext uri="{FF2B5EF4-FFF2-40B4-BE49-F238E27FC236}">
                <a16:creationId xmlns:a16="http://schemas.microsoft.com/office/drawing/2014/main" id="{80F6EA5B-E978-D6A9-F547-CAA52DD708B9}"/>
              </a:ext>
            </a:extLst>
          </p:cNvPr>
          <p:cNvSpPr/>
          <p:nvPr/>
        </p:nvSpPr>
        <p:spPr bwMode="auto">
          <a:xfrm>
            <a:off x="4898359" y="5160484"/>
            <a:ext cx="403259" cy="19974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3" name="Bent-Up Arrow 42">
            <a:extLst>
              <a:ext uri="{FF2B5EF4-FFF2-40B4-BE49-F238E27FC236}">
                <a16:creationId xmlns:a16="http://schemas.microsoft.com/office/drawing/2014/main" id="{F741E26F-B5FD-6DE0-DFBA-A13D767D2610}"/>
              </a:ext>
            </a:extLst>
          </p:cNvPr>
          <p:cNvSpPr/>
          <p:nvPr/>
        </p:nvSpPr>
        <p:spPr bwMode="auto">
          <a:xfrm rot="10800000" flipH="1">
            <a:off x="3994826" y="4520308"/>
            <a:ext cx="743708" cy="434502"/>
          </a:xfrm>
          <a:prstGeom prst="bentUpArrow">
            <a:avLst>
              <a:gd name="adj1" fmla="val 23507"/>
              <a:gd name="adj2" fmla="val 25000"/>
              <a:gd name="adj3" fmla="val 25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4" name="Bent-Up Arrow 43">
            <a:extLst>
              <a:ext uri="{FF2B5EF4-FFF2-40B4-BE49-F238E27FC236}">
                <a16:creationId xmlns:a16="http://schemas.microsoft.com/office/drawing/2014/main" id="{D1FFE3BB-D9DC-5FB3-91FC-05F84AD9F489}"/>
              </a:ext>
            </a:extLst>
          </p:cNvPr>
          <p:cNvSpPr/>
          <p:nvPr/>
        </p:nvSpPr>
        <p:spPr bwMode="auto">
          <a:xfrm rot="10800000" flipH="1" flipV="1">
            <a:off x="3994826" y="5547480"/>
            <a:ext cx="743708" cy="434503"/>
          </a:xfrm>
          <a:prstGeom prst="bentUpArrow">
            <a:avLst>
              <a:gd name="adj1" fmla="val 23507"/>
              <a:gd name="adj2" fmla="val 25000"/>
              <a:gd name="adj3" fmla="val 25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8" name="Right Arrow 47">
            <a:extLst>
              <a:ext uri="{FF2B5EF4-FFF2-40B4-BE49-F238E27FC236}">
                <a16:creationId xmlns:a16="http://schemas.microsoft.com/office/drawing/2014/main" id="{AB3B0668-9593-7E2B-F332-3DB4C3FA5CB2}"/>
              </a:ext>
            </a:extLst>
          </p:cNvPr>
          <p:cNvSpPr/>
          <p:nvPr/>
        </p:nvSpPr>
        <p:spPr bwMode="auto">
          <a:xfrm>
            <a:off x="3967895" y="5158112"/>
            <a:ext cx="403259" cy="19974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9" name="Can 48">
            <a:extLst>
              <a:ext uri="{FF2B5EF4-FFF2-40B4-BE49-F238E27FC236}">
                <a16:creationId xmlns:a16="http://schemas.microsoft.com/office/drawing/2014/main" id="{E7EDC0E1-C97F-9351-96F8-962CE5618F6B}"/>
              </a:ext>
            </a:extLst>
          </p:cNvPr>
          <p:cNvSpPr/>
          <p:nvPr/>
        </p:nvSpPr>
        <p:spPr bwMode="auto">
          <a:xfrm>
            <a:off x="2402688" y="4993294"/>
            <a:ext cx="387746" cy="515702"/>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0" name="Right Arrow 49">
            <a:extLst>
              <a:ext uri="{FF2B5EF4-FFF2-40B4-BE49-F238E27FC236}">
                <a16:creationId xmlns:a16="http://schemas.microsoft.com/office/drawing/2014/main" id="{F73F4955-9606-2677-6958-8D10A172E4E1}"/>
              </a:ext>
            </a:extLst>
          </p:cNvPr>
          <p:cNvSpPr/>
          <p:nvPr/>
        </p:nvSpPr>
        <p:spPr bwMode="auto">
          <a:xfrm>
            <a:off x="2861824" y="5158112"/>
            <a:ext cx="403259" cy="19974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2" name="Right Arrow 51">
            <a:extLst>
              <a:ext uri="{FF2B5EF4-FFF2-40B4-BE49-F238E27FC236}">
                <a16:creationId xmlns:a16="http://schemas.microsoft.com/office/drawing/2014/main" id="{BEAF3FB9-B423-E9EA-AD4C-909936E3D04E}"/>
              </a:ext>
            </a:extLst>
          </p:cNvPr>
          <p:cNvSpPr/>
          <p:nvPr/>
        </p:nvSpPr>
        <p:spPr bwMode="auto">
          <a:xfrm>
            <a:off x="1901012" y="5158112"/>
            <a:ext cx="403259" cy="19974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3" name="Bent-Up Arrow 52">
            <a:extLst>
              <a:ext uri="{FF2B5EF4-FFF2-40B4-BE49-F238E27FC236}">
                <a16:creationId xmlns:a16="http://schemas.microsoft.com/office/drawing/2014/main" id="{9439ADA8-514F-19BD-C0D6-8BECA9A94376}"/>
              </a:ext>
            </a:extLst>
          </p:cNvPr>
          <p:cNvSpPr/>
          <p:nvPr/>
        </p:nvSpPr>
        <p:spPr bwMode="auto">
          <a:xfrm rot="5400000" flipH="1">
            <a:off x="2661017" y="4322802"/>
            <a:ext cx="490832" cy="773186"/>
          </a:xfrm>
          <a:prstGeom prst="bentUpArrow">
            <a:avLst>
              <a:gd name="adj1" fmla="val 25000"/>
              <a:gd name="adj2" fmla="val 25000"/>
              <a:gd name="adj3" fmla="val 25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4" name="Bent-Up Arrow 53">
            <a:extLst>
              <a:ext uri="{FF2B5EF4-FFF2-40B4-BE49-F238E27FC236}">
                <a16:creationId xmlns:a16="http://schemas.microsoft.com/office/drawing/2014/main" id="{CE16D17D-C045-49E3-4743-A1DCB6D415E1}"/>
              </a:ext>
            </a:extLst>
          </p:cNvPr>
          <p:cNvSpPr/>
          <p:nvPr/>
        </p:nvSpPr>
        <p:spPr bwMode="auto">
          <a:xfrm rot="5400000">
            <a:off x="2647970" y="5440639"/>
            <a:ext cx="514322" cy="773186"/>
          </a:xfrm>
          <a:prstGeom prst="bentUpArrow">
            <a:avLst>
              <a:gd name="adj1" fmla="val 25000"/>
              <a:gd name="adj2" fmla="val 25000"/>
              <a:gd name="adj3" fmla="val 25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61" name="Graphic 60">
            <a:extLst>
              <a:ext uri="{FF2B5EF4-FFF2-40B4-BE49-F238E27FC236}">
                <a16:creationId xmlns:a16="http://schemas.microsoft.com/office/drawing/2014/main" id="{5002059A-B02D-974C-7E97-EBDAE7A61F8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76798" y="5050609"/>
            <a:ext cx="531925" cy="531925"/>
          </a:xfrm>
          <a:prstGeom prst="rect">
            <a:avLst/>
          </a:prstGeom>
        </p:spPr>
      </p:pic>
      <p:pic>
        <p:nvPicPr>
          <p:cNvPr id="62" name="Graphic 61">
            <a:extLst>
              <a:ext uri="{FF2B5EF4-FFF2-40B4-BE49-F238E27FC236}">
                <a16:creationId xmlns:a16="http://schemas.microsoft.com/office/drawing/2014/main" id="{9BFD59E2-55EE-5248-3F29-D841E5157D3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77963" y="4345979"/>
            <a:ext cx="531925" cy="531925"/>
          </a:xfrm>
          <a:prstGeom prst="rect">
            <a:avLst/>
          </a:prstGeom>
        </p:spPr>
      </p:pic>
      <p:pic>
        <p:nvPicPr>
          <p:cNvPr id="63" name="Graphic 62">
            <a:extLst>
              <a:ext uri="{FF2B5EF4-FFF2-40B4-BE49-F238E27FC236}">
                <a16:creationId xmlns:a16="http://schemas.microsoft.com/office/drawing/2014/main" id="{572DC01D-EEE8-6B66-C1F2-B848EF66F73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357743" y="5045468"/>
            <a:ext cx="531925" cy="531925"/>
          </a:xfrm>
          <a:prstGeom prst="rect">
            <a:avLst/>
          </a:prstGeom>
        </p:spPr>
      </p:pic>
      <p:pic>
        <p:nvPicPr>
          <p:cNvPr id="64" name="Graphic 63">
            <a:extLst>
              <a:ext uri="{FF2B5EF4-FFF2-40B4-BE49-F238E27FC236}">
                <a16:creationId xmlns:a16="http://schemas.microsoft.com/office/drawing/2014/main" id="{5624327D-4BE0-1C5A-991B-06FC1686AE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71211" y="5716021"/>
            <a:ext cx="531925" cy="531925"/>
          </a:xfrm>
          <a:prstGeom prst="rect">
            <a:avLst/>
          </a:prstGeom>
        </p:spPr>
      </p:pic>
      <p:pic>
        <p:nvPicPr>
          <p:cNvPr id="65" name="Graphic 64">
            <a:extLst>
              <a:ext uri="{FF2B5EF4-FFF2-40B4-BE49-F238E27FC236}">
                <a16:creationId xmlns:a16="http://schemas.microsoft.com/office/drawing/2014/main" id="{EFF3CF6C-81D6-45CD-E02D-C16AC22BA1E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26036" y="5045468"/>
            <a:ext cx="531925" cy="531925"/>
          </a:xfrm>
          <a:prstGeom prst="rect">
            <a:avLst/>
          </a:prstGeom>
        </p:spPr>
      </p:pic>
      <p:sp>
        <p:nvSpPr>
          <p:cNvPr id="4" name="TextBox 3">
            <a:extLst>
              <a:ext uri="{FF2B5EF4-FFF2-40B4-BE49-F238E27FC236}">
                <a16:creationId xmlns:a16="http://schemas.microsoft.com/office/drawing/2014/main" id="{0898015B-6191-E399-42B2-E52EF861B2F7}"/>
              </a:ext>
            </a:extLst>
          </p:cNvPr>
          <p:cNvSpPr txBox="1"/>
          <p:nvPr/>
        </p:nvSpPr>
        <p:spPr>
          <a:xfrm>
            <a:off x="7824317" y="4620432"/>
            <a:ext cx="772823" cy="261610"/>
          </a:xfrm>
          <a:prstGeom prst="rect">
            <a:avLst/>
          </a:prstGeom>
          <a:noFill/>
        </p:spPr>
        <p:txBody>
          <a:bodyPr wrap="square" rtlCol="0">
            <a:spAutoFit/>
          </a:bodyPr>
          <a:lstStyle/>
          <a:p>
            <a:pPr algn="ctr"/>
            <a:r>
              <a:rPr lang="en-US" sz="1100"/>
              <a:t>Queue</a:t>
            </a:r>
          </a:p>
        </p:txBody>
      </p:sp>
    </p:spTree>
    <p:extLst>
      <p:ext uri="{BB962C8B-B14F-4D97-AF65-F5344CB8AC3E}">
        <p14:creationId xmlns:p14="http://schemas.microsoft.com/office/powerpoint/2010/main" val="762875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89B18-99E5-8CB9-6A3B-CD3C50EEB357}"/>
              </a:ext>
            </a:extLst>
          </p:cNvPr>
          <p:cNvSpPr>
            <a:spLocks noGrp="1"/>
          </p:cNvSpPr>
          <p:nvPr>
            <p:ph type="title"/>
          </p:nvPr>
        </p:nvSpPr>
        <p:spPr/>
        <p:txBody>
          <a:bodyPr/>
          <a:lstStyle/>
          <a:p>
            <a:r>
              <a:rPr lang="en-US"/>
              <a:t>Directed agents with durable functions</a:t>
            </a:r>
          </a:p>
        </p:txBody>
      </p:sp>
      <p:sp>
        <p:nvSpPr>
          <p:cNvPr id="4" name="Rectangle 3">
            <a:extLst>
              <a:ext uri="{FF2B5EF4-FFF2-40B4-BE49-F238E27FC236}">
                <a16:creationId xmlns:a16="http://schemas.microsoft.com/office/drawing/2014/main" id="{0508F20F-D6F4-4798-8B3C-CB0DE2FD3C7D}"/>
              </a:ext>
            </a:extLst>
          </p:cNvPr>
          <p:cNvSpPr/>
          <p:nvPr/>
        </p:nvSpPr>
        <p:spPr>
          <a:xfrm>
            <a:off x="4829400" y="1614872"/>
            <a:ext cx="1647217" cy="8300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Orchestrator</a:t>
            </a:r>
            <a:br>
              <a:rPr lang="en-US"/>
            </a:br>
            <a:r>
              <a:rPr lang="en-US" sz="900"/>
              <a:t>(Travel Planner Orchestrator)</a:t>
            </a:r>
            <a:endParaRPr lang="en-US"/>
          </a:p>
        </p:txBody>
      </p:sp>
      <p:cxnSp>
        <p:nvCxnSpPr>
          <p:cNvPr id="5" name="Straight Arrow Connector 4">
            <a:extLst>
              <a:ext uri="{FF2B5EF4-FFF2-40B4-BE49-F238E27FC236}">
                <a16:creationId xmlns:a16="http://schemas.microsoft.com/office/drawing/2014/main" id="{420CEF73-7237-FF52-B780-B2933B717521}"/>
              </a:ext>
            </a:extLst>
          </p:cNvPr>
          <p:cNvCxnSpPr>
            <a:cxnSpLocks/>
            <a:stCxn id="4" idx="2"/>
          </p:cNvCxnSpPr>
          <p:nvPr/>
        </p:nvCxnSpPr>
        <p:spPr>
          <a:xfrm flipH="1">
            <a:off x="5649259" y="2444966"/>
            <a:ext cx="3750" cy="1574102"/>
          </a:xfrm>
          <a:prstGeom prst="straightConnector1">
            <a:avLst/>
          </a:prstGeom>
          <a:ln w="28575">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6" name="Rectangle 5">
            <a:extLst>
              <a:ext uri="{FF2B5EF4-FFF2-40B4-BE49-F238E27FC236}">
                <a16:creationId xmlns:a16="http://schemas.microsoft.com/office/drawing/2014/main" id="{460A6235-6A8B-ACDE-0773-081ED840B356}"/>
              </a:ext>
            </a:extLst>
          </p:cNvPr>
          <p:cNvSpPr/>
          <p:nvPr/>
        </p:nvSpPr>
        <p:spPr>
          <a:xfrm>
            <a:off x="4845106" y="3086585"/>
            <a:ext cx="1647217" cy="36511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7FE5B0A-C020-E018-90CF-EF139D8141E2}"/>
              </a:ext>
            </a:extLst>
          </p:cNvPr>
          <p:cNvSpPr/>
          <p:nvPr/>
        </p:nvSpPr>
        <p:spPr>
          <a:xfrm>
            <a:off x="5102888" y="3587558"/>
            <a:ext cx="1131651" cy="424774"/>
          </a:xfrm>
          <a:prstGeom prst="rect">
            <a:avLst/>
          </a:prstGeom>
          <a:solidFill>
            <a:schemeClr val="accent1">
              <a:lumMod val="75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a:solidFill>
                  <a:schemeClr val="bg1"/>
                </a:solidFill>
              </a:rPr>
              <a:t>Destination Recommender</a:t>
            </a:r>
          </a:p>
        </p:txBody>
      </p:sp>
      <p:sp>
        <p:nvSpPr>
          <p:cNvPr id="8" name="TextBox 7">
            <a:extLst>
              <a:ext uri="{FF2B5EF4-FFF2-40B4-BE49-F238E27FC236}">
                <a16:creationId xmlns:a16="http://schemas.microsoft.com/office/drawing/2014/main" id="{60EC367F-5C9C-042D-2A1A-91B539DD4548}"/>
              </a:ext>
            </a:extLst>
          </p:cNvPr>
          <p:cNvSpPr txBox="1"/>
          <p:nvPr/>
        </p:nvSpPr>
        <p:spPr>
          <a:xfrm>
            <a:off x="4845106" y="3124818"/>
            <a:ext cx="1647217" cy="307777"/>
          </a:xfrm>
          <a:prstGeom prst="rect">
            <a:avLst/>
          </a:prstGeom>
          <a:noFill/>
        </p:spPr>
        <p:txBody>
          <a:bodyPr wrap="square" rtlCol="0">
            <a:spAutoFit/>
          </a:bodyPr>
          <a:lstStyle/>
          <a:p>
            <a:pPr algn="ctr"/>
            <a:r>
              <a:rPr lang="en-US" sz="1400">
                <a:solidFill>
                  <a:schemeClr val="bg1"/>
                </a:solidFill>
              </a:rPr>
              <a:t>Activity Functions</a:t>
            </a:r>
          </a:p>
        </p:txBody>
      </p:sp>
      <p:sp>
        <p:nvSpPr>
          <p:cNvPr id="9" name="Rectangle 8">
            <a:extLst>
              <a:ext uri="{FF2B5EF4-FFF2-40B4-BE49-F238E27FC236}">
                <a16:creationId xmlns:a16="http://schemas.microsoft.com/office/drawing/2014/main" id="{F18632C0-34A1-2428-1594-22BDE2830147}"/>
              </a:ext>
            </a:extLst>
          </p:cNvPr>
          <p:cNvSpPr/>
          <p:nvPr/>
        </p:nvSpPr>
        <p:spPr>
          <a:xfrm>
            <a:off x="5102888" y="4094313"/>
            <a:ext cx="1131651" cy="424774"/>
          </a:xfrm>
          <a:prstGeom prst="rect">
            <a:avLst/>
          </a:prstGeom>
          <a:solidFill>
            <a:schemeClr val="accent1">
              <a:lumMod val="75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a:solidFill>
                  <a:schemeClr val="bg1"/>
                </a:solidFill>
              </a:rPr>
              <a:t>Itinerary Planner</a:t>
            </a:r>
          </a:p>
        </p:txBody>
      </p:sp>
      <p:sp>
        <p:nvSpPr>
          <p:cNvPr id="10" name="Rectangle 9">
            <a:extLst>
              <a:ext uri="{FF2B5EF4-FFF2-40B4-BE49-F238E27FC236}">
                <a16:creationId xmlns:a16="http://schemas.microsoft.com/office/drawing/2014/main" id="{218C3084-A290-716E-538F-351901A98DB4}"/>
              </a:ext>
            </a:extLst>
          </p:cNvPr>
          <p:cNvSpPr/>
          <p:nvPr/>
        </p:nvSpPr>
        <p:spPr>
          <a:xfrm>
            <a:off x="5102888" y="4601068"/>
            <a:ext cx="1131651" cy="424774"/>
          </a:xfrm>
          <a:prstGeom prst="rect">
            <a:avLst/>
          </a:prstGeom>
          <a:solidFill>
            <a:schemeClr val="accent1">
              <a:lumMod val="75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a:solidFill>
                  <a:schemeClr val="bg1"/>
                </a:solidFill>
              </a:rPr>
              <a:t>Local Recommendations</a:t>
            </a:r>
          </a:p>
        </p:txBody>
      </p:sp>
      <p:sp>
        <p:nvSpPr>
          <p:cNvPr id="11" name="Rectangle 10">
            <a:extLst>
              <a:ext uri="{FF2B5EF4-FFF2-40B4-BE49-F238E27FC236}">
                <a16:creationId xmlns:a16="http://schemas.microsoft.com/office/drawing/2014/main" id="{73F7CAE6-F2F3-FD02-4834-C1DFE4135226}"/>
              </a:ext>
            </a:extLst>
          </p:cNvPr>
          <p:cNvSpPr/>
          <p:nvPr/>
        </p:nvSpPr>
        <p:spPr>
          <a:xfrm>
            <a:off x="5102888" y="5107823"/>
            <a:ext cx="1131651" cy="424774"/>
          </a:xfrm>
          <a:prstGeom prst="rect">
            <a:avLst/>
          </a:prstGeom>
          <a:solidFill>
            <a:schemeClr val="accent1">
              <a:lumMod val="75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a:solidFill>
                  <a:schemeClr val="bg1"/>
                </a:solidFill>
              </a:rPr>
              <a:t>Upload Travel Plan To Storage</a:t>
            </a:r>
          </a:p>
        </p:txBody>
      </p:sp>
      <p:sp>
        <p:nvSpPr>
          <p:cNvPr id="12" name="Rectangle 11">
            <a:extLst>
              <a:ext uri="{FF2B5EF4-FFF2-40B4-BE49-F238E27FC236}">
                <a16:creationId xmlns:a16="http://schemas.microsoft.com/office/drawing/2014/main" id="{5203DB19-BB0C-2B63-9D46-B6F037248668}"/>
              </a:ext>
            </a:extLst>
          </p:cNvPr>
          <p:cNvSpPr/>
          <p:nvPr/>
        </p:nvSpPr>
        <p:spPr>
          <a:xfrm>
            <a:off x="5102888" y="5614578"/>
            <a:ext cx="1131651" cy="424774"/>
          </a:xfrm>
          <a:prstGeom prst="rect">
            <a:avLst/>
          </a:prstGeom>
          <a:solidFill>
            <a:schemeClr val="accent1">
              <a:lumMod val="75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a:solidFill>
                  <a:schemeClr val="bg1"/>
                </a:solidFill>
              </a:rPr>
              <a:t>Request Approval</a:t>
            </a:r>
          </a:p>
        </p:txBody>
      </p:sp>
      <p:sp>
        <p:nvSpPr>
          <p:cNvPr id="13" name="Rectangle 12">
            <a:extLst>
              <a:ext uri="{FF2B5EF4-FFF2-40B4-BE49-F238E27FC236}">
                <a16:creationId xmlns:a16="http://schemas.microsoft.com/office/drawing/2014/main" id="{36F648BA-974A-E6A4-1696-BD899D185C00}"/>
              </a:ext>
            </a:extLst>
          </p:cNvPr>
          <p:cNvSpPr/>
          <p:nvPr/>
        </p:nvSpPr>
        <p:spPr>
          <a:xfrm>
            <a:off x="5102888" y="6121333"/>
            <a:ext cx="1131651" cy="424774"/>
          </a:xfrm>
          <a:prstGeom prst="rect">
            <a:avLst/>
          </a:prstGeom>
          <a:solidFill>
            <a:schemeClr val="accent1">
              <a:lumMod val="75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a:solidFill>
                  <a:schemeClr val="bg1"/>
                </a:solidFill>
              </a:rPr>
              <a:t>Booking System</a:t>
            </a:r>
          </a:p>
          <a:p>
            <a:pPr algn="ctr"/>
            <a:r>
              <a:rPr lang="en-US" sz="800">
                <a:solidFill>
                  <a:schemeClr val="bg1"/>
                </a:solidFill>
              </a:rPr>
              <a:t>(if approved)</a:t>
            </a:r>
          </a:p>
        </p:txBody>
      </p:sp>
      <p:sp>
        <p:nvSpPr>
          <p:cNvPr id="14" name="Rectangle 13">
            <a:extLst>
              <a:ext uri="{FF2B5EF4-FFF2-40B4-BE49-F238E27FC236}">
                <a16:creationId xmlns:a16="http://schemas.microsoft.com/office/drawing/2014/main" id="{F4BE5DFB-67CD-C4CD-5F27-BE1ACFB4281A}"/>
              </a:ext>
            </a:extLst>
          </p:cNvPr>
          <p:cNvSpPr/>
          <p:nvPr/>
        </p:nvSpPr>
        <p:spPr>
          <a:xfrm>
            <a:off x="1835211" y="5614578"/>
            <a:ext cx="1131651" cy="424774"/>
          </a:xfrm>
          <a:prstGeom prst="rect">
            <a:avLst/>
          </a:prstGeom>
          <a:solidFill>
            <a:schemeClr val="accent1">
              <a:lumMod val="75000"/>
            </a:schemeClr>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a:solidFill>
                  <a:schemeClr val="bg1"/>
                </a:solidFill>
              </a:rPr>
              <a:t>Approve/Reject</a:t>
            </a:r>
          </a:p>
        </p:txBody>
      </p:sp>
      <p:cxnSp>
        <p:nvCxnSpPr>
          <p:cNvPr id="21" name="Straight Connector 20">
            <a:extLst>
              <a:ext uri="{FF2B5EF4-FFF2-40B4-BE49-F238E27FC236}">
                <a16:creationId xmlns:a16="http://schemas.microsoft.com/office/drawing/2014/main" id="{4DE7E652-9BBD-5988-FFFD-1D8CD9134027}"/>
              </a:ext>
            </a:extLst>
          </p:cNvPr>
          <p:cNvCxnSpPr>
            <a:stCxn id="7" idx="2"/>
            <a:endCxn id="9" idx="0"/>
          </p:cNvCxnSpPr>
          <p:nvPr/>
        </p:nvCxnSpPr>
        <p:spPr>
          <a:xfrm>
            <a:off x="5668714" y="4012332"/>
            <a:ext cx="0" cy="81981"/>
          </a:xfrm>
          <a:prstGeom prst="line">
            <a:avLst/>
          </a:prstGeom>
          <a:ln>
            <a:solidFill>
              <a:srgbClr val="71D9FF"/>
            </a:solidFill>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78646852-D644-1BEC-C487-AD619069C30A}"/>
              </a:ext>
            </a:extLst>
          </p:cNvPr>
          <p:cNvCxnSpPr/>
          <p:nvPr/>
        </p:nvCxnSpPr>
        <p:spPr>
          <a:xfrm>
            <a:off x="5664748" y="4519087"/>
            <a:ext cx="0" cy="81981"/>
          </a:xfrm>
          <a:prstGeom prst="line">
            <a:avLst/>
          </a:prstGeom>
          <a:ln>
            <a:solidFill>
              <a:srgbClr val="71D9FF"/>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A45D536E-3C39-4F18-6E0F-D9F85201B769}"/>
              </a:ext>
            </a:extLst>
          </p:cNvPr>
          <p:cNvCxnSpPr/>
          <p:nvPr/>
        </p:nvCxnSpPr>
        <p:spPr>
          <a:xfrm>
            <a:off x="5664748" y="5025842"/>
            <a:ext cx="0" cy="81981"/>
          </a:xfrm>
          <a:prstGeom prst="line">
            <a:avLst/>
          </a:prstGeom>
          <a:ln>
            <a:solidFill>
              <a:srgbClr val="71D9FF"/>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E62B0693-B007-0712-1431-215E2BD65735}"/>
              </a:ext>
            </a:extLst>
          </p:cNvPr>
          <p:cNvCxnSpPr/>
          <p:nvPr/>
        </p:nvCxnSpPr>
        <p:spPr>
          <a:xfrm>
            <a:off x="5664748" y="5532597"/>
            <a:ext cx="0" cy="81981"/>
          </a:xfrm>
          <a:prstGeom prst="line">
            <a:avLst/>
          </a:prstGeom>
          <a:ln>
            <a:solidFill>
              <a:srgbClr val="71D9FF"/>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26EECC10-26BA-9711-E405-797FCA8DD172}"/>
              </a:ext>
            </a:extLst>
          </p:cNvPr>
          <p:cNvCxnSpPr/>
          <p:nvPr/>
        </p:nvCxnSpPr>
        <p:spPr>
          <a:xfrm>
            <a:off x="5664949" y="6039352"/>
            <a:ext cx="0" cy="81981"/>
          </a:xfrm>
          <a:prstGeom prst="line">
            <a:avLst/>
          </a:prstGeom>
          <a:ln>
            <a:solidFill>
              <a:srgbClr val="71D9FF"/>
            </a:solidFill>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03A4EA3B-F1E9-924C-54CA-C9129A56D988}"/>
              </a:ext>
            </a:extLst>
          </p:cNvPr>
          <p:cNvSpPr txBox="1"/>
          <p:nvPr/>
        </p:nvSpPr>
        <p:spPr>
          <a:xfrm>
            <a:off x="9236747" y="1033889"/>
            <a:ext cx="2890405" cy="415498"/>
          </a:xfrm>
          <a:prstGeom prst="rect">
            <a:avLst/>
          </a:prstGeom>
          <a:noFill/>
        </p:spPr>
        <p:txBody>
          <a:bodyPr wrap="square" rtlCol="0">
            <a:spAutoFit/>
          </a:bodyPr>
          <a:lstStyle/>
          <a:p>
            <a:pPr algn="ctr"/>
            <a:r>
              <a:rPr lang="en-US" sz="1050"/>
              <a:t>Durable Task Scheduler Dashboard </a:t>
            </a:r>
          </a:p>
          <a:p>
            <a:pPr algn="ctr"/>
            <a:r>
              <a:rPr lang="en-US" sz="1050"/>
              <a:t>for Orchestration Monitoring</a:t>
            </a:r>
          </a:p>
        </p:txBody>
      </p:sp>
      <p:cxnSp>
        <p:nvCxnSpPr>
          <p:cNvPr id="27" name="Straight Arrow Connector 26">
            <a:extLst>
              <a:ext uri="{FF2B5EF4-FFF2-40B4-BE49-F238E27FC236}">
                <a16:creationId xmlns:a16="http://schemas.microsoft.com/office/drawing/2014/main" id="{F4E2687F-4FCE-8091-A7CA-E9F4E9478F0C}"/>
              </a:ext>
            </a:extLst>
          </p:cNvPr>
          <p:cNvCxnSpPr>
            <a:cxnSpLocks/>
          </p:cNvCxnSpPr>
          <p:nvPr/>
        </p:nvCxnSpPr>
        <p:spPr>
          <a:xfrm>
            <a:off x="10681950" y="1429932"/>
            <a:ext cx="0" cy="365468"/>
          </a:xfrm>
          <a:prstGeom prst="straightConnector1">
            <a:avLst/>
          </a:prstGeom>
          <a:ln w="28575">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F63AD53E-A04F-CA80-B267-3F9F02BCA387}"/>
              </a:ext>
            </a:extLst>
          </p:cNvPr>
          <p:cNvSpPr txBox="1"/>
          <p:nvPr/>
        </p:nvSpPr>
        <p:spPr>
          <a:xfrm>
            <a:off x="2874724" y="1743829"/>
            <a:ext cx="1498973" cy="215444"/>
          </a:xfrm>
          <a:prstGeom prst="rect">
            <a:avLst/>
          </a:prstGeom>
          <a:noFill/>
          <a:ln>
            <a:noFill/>
          </a:ln>
        </p:spPr>
        <p:txBody>
          <a:bodyPr wrap="square" rtlCol="0">
            <a:spAutoFit/>
          </a:bodyPr>
          <a:lstStyle/>
          <a:p>
            <a:r>
              <a:rPr lang="en-US" sz="800"/>
              <a:t>HTTP POST with User Input</a:t>
            </a:r>
          </a:p>
        </p:txBody>
      </p:sp>
      <p:sp>
        <p:nvSpPr>
          <p:cNvPr id="30" name="TextBox 29">
            <a:extLst>
              <a:ext uri="{FF2B5EF4-FFF2-40B4-BE49-F238E27FC236}">
                <a16:creationId xmlns:a16="http://schemas.microsoft.com/office/drawing/2014/main" id="{75738388-FCDE-C5EC-DB43-B78F7316072A}"/>
              </a:ext>
            </a:extLst>
          </p:cNvPr>
          <p:cNvSpPr txBox="1"/>
          <p:nvPr/>
        </p:nvSpPr>
        <p:spPr>
          <a:xfrm>
            <a:off x="6985184" y="1314440"/>
            <a:ext cx="1591971" cy="415498"/>
          </a:xfrm>
          <a:prstGeom prst="rect">
            <a:avLst/>
          </a:prstGeom>
          <a:noFill/>
        </p:spPr>
        <p:txBody>
          <a:bodyPr wrap="square" rtlCol="0">
            <a:spAutoFit/>
          </a:bodyPr>
          <a:lstStyle/>
          <a:p>
            <a:r>
              <a:rPr lang="en-US" sz="1050"/>
              <a:t>Durable Function with Durable Task Scheduler</a:t>
            </a:r>
          </a:p>
        </p:txBody>
      </p:sp>
      <p:pic>
        <p:nvPicPr>
          <p:cNvPr id="31" name="Picture 30" descr="A screenshot of a phone&#10;&#10;AI-generated content may be incorrect.">
            <a:extLst>
              <a:ext uri="{FF2B5EF4-FFF2-40B4-BE49-F238E27FC236}">
                <a16:creationId xmlns:a16="http://schemas.microsoft.com/office/drawing/2014/main" id="{11B224A2-8635-2470-CFDD-3DA249A03B8C}"/>
              </a:ext>
            </a:extLst>
          </p:cNvPr>
          <p:cNvPicPr>
            <a:picLocks noChangeAspect="1"/>
          </p:cNvPicPr>
          <p:nvPr/>
        </p:nvPicPr>
        <p:blipFill>
          <a:blip r:embed="rId3"/>
          <a:stretch>
            <a:fillRect/>
          </a:stretch>
        </p:blipFill>
        <p:spPr>
          <a:xfrm>
            <a:off x="7033918" y="1794975"/>
            <a:ext cx="4818581" cy="1620706"/>
          </a:xfrm>
          <a:prstGeom prst="rect">
            <a:avLst/>
          </a:prstGeom>
          <a:effectLst>
            <a:outerShdw blurRad="156036" sx="101699" sy="101699" algn="ctr" rotWithShape="0">
              <a:prstClr val="black">
                <a:alpha val="13000"/>
              </a:prstClr>
            </a:outerShdw>
          </a:effectLst>
        </p:spPr>
      </p:pic>
      <p:pic>
        <p:nvPicPr>
          <p:cNvPr id="32" name="Graphic 31">
            <a:extLst>
              <a:ext uri="{FF2B5EF4-FFF2-40B4-BE49-F238E27FC236}">
                <a16:creationId xmlns:a16="http://schemas.microsoft.com/office/drawing/2014/main" id="{5CAA59F7-1207-6201-4244-8E5242A773F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59808" y="5054510"/>
            <a:ext cx="531399" cy="531399"/>
          </a:xfrm>
          <a:prstGeom prst="rect">
            <a:avLst/>
          </a:prstGeom>
        </p:spPr>
      </p:pic>
      <p:pic>
        <p:nvPicPr>
          <p:cNvPr id="33" name="Graphic 32">
            <a:extLst>
              <a:ext uri="{FF2B5EF4-FFF2-40B4-BE49-F238E27FC236}">
                <a16:creationId xmlns:a16="http://schemas.microsoft.com/office/drawing/2014/main" id="{3F032FA0-3F15-6ADF-7BEA-D509289BF74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59808" y="3603056"/>
            <a:ext cx="393778" cy="393778"/>
          </a:xfrm>
          <a:prstGeom prst="rect">
            <a:avLst/>
          </a:prstGeom>
        </p:spPr>
      </p:pic>
      <p:pic>
        <p:nvPicPr>
          <p:cNvPr id="34" name="Graphic 33">
            <a:extLst>
              <a:ext uri="{FF2B5EF4-FFF2-40B4-BE49-F238E27FC236}">
                <a16:creationId xmlns:a16="http://schemas.microsoft.com/office/drawing/2014/main" id="{D9BC43C3-8A88-4EC3-8D13-9566BDE82F0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59808" y="4103134"/>
            <a:ext cx="393778" cy="393778"/>
          </a:xfrm>
          <a:prstGeom prst="rect">
            <a:avLst/>
          </a:prstGeom>
        </p:spPr>
      </p:pic>
      <p:pic>
        <p:nvPicPr>
          <p:cNvPr id="35" name="Graphic 34">
            <a:extLst>
              <a:ext uri="{FF2B5EF4-FFF2-40B4-BE49-F238E27FC236}">
                <a16:creationId xmlns:a16="http://schemas.microsoft.com/office/drawing/2014/main" id="{ABB532E6-8F2C-4E04-1B27-C769848932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59808" y="4603211"/>
            <a:ext cx="393778" cy="393778"/>
          </a:xfrm>
          <a:prstGeom prst="rect">
            <a:avLst/>
          </a:prstGeom>
        </p:spPr>
      </p:pic>
      <p:sp>
        <p:nvSpPr>
          <p:cNvPr id="36" name="TextBox 35">
            <a:extLst>
              <a:ext uri="{FF2B5EF4-FFF2-40B4-BE49-F238E27FC236}">
                <a16:creationId xmlns:a16="http://schemas.microsoft.com/office/drawing/2014/main" id="{023D160A-1FE1-CB09-6A7F-F7AB956BB28E}"/>
              </a:ext>
            </a:extLst>
          </p:cNvPr>
          <p:cNvSpPr txBox="1"/>
          <p:nvPr/>
        </p:nvSpPr>
        <p:spPr>
          <a:xfrm>
            <a:off x="7853369" y="3662138"/>
            <a:ext cx="1193015" cy="253916"/>
          </a:xfrm>
          <a:prstGeom prst="rect">
            <a:avLst/>
          </a:prstGeom>
          <a:noFill/>
        </p:spPr>
        <p:txBody>
          <a:bodyPr wrap="square" rtlCol="0">
            <a:spAutoFit/>
          </a:bodyPr>
          <a:lstStyle/>
          <a:p>
            <a:pPr algn="ctr"/>
            <a:r>
              <a:rPr lang="en-US" sz="1050"/>
              <a:t>AI Project Agent</a:t>
            </a:r>
          </a:p>
        </p:txBody>
      </p:sp>
      <p:sp>
        <p:nvSpPr>
          <p:cNvPr id="37" name="TextBox 36">
            <a:extLst>
              <a:ext uri="{FF2B5EF4-FFF2-40B4-BE49-F238E27FC236}">
                <a16:creationId xmlns:a16="http://schemas.microsoft.com/office/drawing/2014/main" id="{92CD0289-92F7-DEA7-5230-6866EA1DB9DF}"/>
              </a:ext>
            </a:extLst>
          </p:cNvPr>
          <p:cNvSpPr txBox="1"/>
          <p:nvPr/>
        </p:nvSpPr>
        <p:spPr>
          <a:xfrm>
            <a:off x="7853369" y="4132674"/>
            <a:ext cx="1193015" cy="253916"/>
          </a:xfrm>
          <a:prstGeom prst="rect">
            <a:avLst/>
          </a:prstGeom>
          <a:noFill/>
        </p:spPr>
        <p:txBody>
          <a:bodyPr wrap="square" rtlCol="0">
            <a:spAutoFit/>
          </a:bodyPr>
          <a:lstStyle/>
          <a:p>
            <a:pPr algn="ctr"/>
            <a:r>
              <a:rPr lang="en-US" sz="1050"/>
              <a:t>AI Project Agent</a:t>
            </a:r>
          </a:p>
        </p:txBody>
      </p:sp>
      <p:sp>
        <p:nvSpPr>
          <p:cNvPr id="38" name="TextBox 37">
            <a:extLst>
              <a:ext uri="{FF2B5EF4-FFF2-40B4-BE49-F238E27FC236}">
                <a16:creationId xmlns:a16="http://schemas.microsoft.com/office/drawing/2014/main" id="{59750270-3D90-C3E0-673E-9675AF3C1FAA}"/>
              </a:ext>
            </a:extLst>
          </p:cNvPr>
          <p:cNvSpPr txBox="1"/>
          <p:nvPr/>
        </p:nvSpPr>
        <p:spPr>
          <a:xfrm>
            <a:off x="7853369" y="4601068"/>
            <a:ext cx="1193015" cy="253916"/>
          </a:xfrm>
          <a:prstGeom prst="rect">
            <a:avLst/>
          </a:prstGeom>
          <a:noFill/>
        </p:spPr>
        <p:txBody>
          <a:bodyPr wrap="square" rtlCol="0">
            <a:spAutoFit/>
          </a:bodyPr>
          <a:lstStyle/>
          <a:p>
            <a:pPr algn="ctr"/>
            <a:r>
              <a:rPr lang="en-US" sz="1050"/>
              <a:t>AI Project Agent</a:t>
            </a:r>
          </a:p>
        </p:txBody>
      </p:sp>
      <p:sp>
        <p:nvSpPr>
          <p:cNvPr id="39" name="TextBox 38">
            <a:extLst>
              <a:ext uri="{FF2B5EF4-FFF2-40B4-BE49-F238E27FC236}">
                <a16:creationId xmlns:a16="http://schemas.microsoft.com/office/drawing/2014/main" id="{619677EF-8191-8803-8305-396744025FB0}"/>
              </a:ext>
            </a:extLst>
          </p:cNvPr>
          <p:cNvSpPr txBox="1"/>
          <p:nvPr/>
        </p:nvSpPr>
        <p:spPr>
          <a:xfrm>
            <a:off x="7996127" y="5193251"/>
            <a:ext cx="1193015" cy="253916"/>
          </a:xfrm>
          <a:prstGeom prst="rect">
            <a:avLst/>
          </a:prstGeom>
          <a:noFill/>
        </p:spPr>
        <p:txBody>
          <a:bodyPr wrap="square" rtlCol="0">
            <a:spAutoFit/>
          </a:bodyPr>
          <a:lstStyle/>
          <a:p>
            <a:pPr algn="ctr"/>
            <a:r>
              <a:rPr lang="en-US" sz="1050"/>
              <a:t>Blob Storage</a:t>
            </a:r>
          </a:p>
        </p:txBody>
      </p:sp>
      <p:cxnSp>
        <p:nvCxnSpPr>
          <p:cNvPr id="40" name="Straight Arrow Connector 39">
            <a:extLst>
              <a:ext uri="{FF2B5EF4-FFF2-40B4-BE49-F238E27FC236}">
                <a16:creationId xmlns:a16="http://schemas.microsoft.com/office/drawing/2014/main" id="{5AD70225-24CC-93A4-C477-B2BA2BF3FD6E}"/>
              </a:ext>
            </a:extLst>
          </p:cNvPr>
          <p:cNvCxnSpPr>
            <a:cxnSpLocks/>
            <a:stCxn id="43" idx="2"/>
            <a:endCxn id="14" idx="0"/>
          </p:cNvCxnSpPr>
          <p:nvPr/>
        </p:nvCxnSpPr>
        <p:spPr>
          <a:xfrm flipH="1">
            <a:off x="2401037" y="4751643"/>
            <a:ext cx="1" cy="862935"/>
          </a:xfrm>
          <a:prstGeom prst="straightConnector1">
            <a:avLst/>
          </a:prstGeom>
          <a:ln w="28575">
            <a:solidFill>
              <a:schemeClr val="accent1"/>
            </a:solidFill>
            <a:prstDash val="dash"/>
            <a:headEnd type="triangle"/>
            <a:tailEnd type="triangle"/>
          </a:ln>
        </p:spPr>
        <p:style>
          <a:lnRef idx="2">
            <a:schemeClr val="accent1"/>
          </a:lnRef>
          <a:fillRef idx="0">
            <a:schemeClr val="accent1"/>
          </a:fillRef>
          <a:effectRef idx="1">
            <a:schemeClr val="accent1"/>
          </a:effectRef>
          <a:fontRef idx="minor">
            <a:schemeClr val="tx1"/>
          </a:fontRef>
        </p:style>
      </p:cxnSp>
      <p:sp>
        <p:nvSpPr>
          <p:cNvPr id="41" name="TextBox 40">
            <a:extLst>
              <a:ext uri="{FF2B5EF4-FFF2-40B4-BE49-F238E27FC236}">
                <a16:creationId xmlns:a16="http://schemas.microsoft.com/office/drawing/2014/main" id="{C979594E-C28A-E16C-AAE8-6765CBB06CD4}"/>
              </a:ext>
            </a:extLst>
          </p:cNvPr>
          <p:cNvSpPr txBox="1"/>
          <p:nvPr/>
        </p:nvSpPr>
        <p:spPr>
          <a:xfrm>
            <a:off x="1309792" y="6113056"/>
            <a:ext cx="2182488" cy="338554"/>
          </a:xfrm>
          <a:prstGeom prst="rect">
            <a:avLst/>
          </a:prstGeom>
          <a:noFill/>
        </p:spPr>
        <p:txBody>
          <a:bodyPr wrap="square" rtlCol="0">
            <a:spAutoFit/>
          </a:bodyPr>
          <a:lstStyle/>
          <a:p>
            <a:pPr algn="ctr"/>
            <a:r>
              <a:rPr lang="en-US" sz="800"/>
              <a:t>Can be approved by the client or DTS dashboard</a:t>
            </a:r>
          </a:p>
        </p:txBody>
      </p:sp>
      <p:sp>
        <p:nvSpPr>
          <p:cNvPr id="42" name="Rectangle 41">
            <a:extLst>
              <a:ext uri="{FF2B5EF4-FFF2-40B4-BE49-F238E27FC236}">
                <a16:creationId xmlns:a16="http://schemas.microsoft.com/office/drawing/2014/main" id="{41D0AA9F-75A0-AE74-8750-B9444C4F194B}"/>
              </a:ext>
            </a:extLst>
          </p:cNvPr>
          <p:cNvSpPr/>
          <p:nvPr/>
        </p:nvSpPr>
        <p:spPr>
          <a:xfrm>
            <a:off x="181580" y="732879"/>
            <a:ext cx="12118769" cy="68580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descr="A screenshot of a travel planner&#10;&#10;AI-generated content may be incorrect.">
            <a:extLst>
              <a:ext uri="{FF2B5EF4-FFF2-40B4-BE49-F238E27FC236}">
                <a16:creationId xmlns:a16="http://schemas.microsoft.com/office/drawing/2014/main" id="{D9C14C06-307D-1A82-C101-72C0FFB90255}"/>
              </a:ext>
            </a:extLst>
          </p:cNvPr>
          <p:cNvPicPr>
            <a:picLocks noChangeAspect="1"/>
          </p:cNvPicPr>
          <p:nvPr/>
        </p:nvPicPr>
        <p:blipFill>
          <a:blip r:embed="rId8"/>
          <a:stretch>
            <a:fillRect/>
          </a:stretch>
        </p:blipFill>
        <p:spPr>
          <a:xfrm>
            <a:off x="481243" y="2184176"/>
            <a:ext cx="3839590" cy="2567467"/>
          </a:xfrm>
          <a:prstGeom prst="rect">
            <a:avLst/>
          </a:prstGeom>
          <a:effectLst>
            <a:outerShdw blurRad="152400" sx="102000" sy="102000" algn="ctr" rotWithShape="0">
              <a:prstClr val="black">
                <a:alpha val="13000"/>
              </a:prstClr>
            </a:outerShdw>
          </a:effectLst>
        </p:spPr>
      </p:pic>
      <p:cxnSp>
        <p:nvCxnSpPr>
          <p:cNvPr id="44" name="Elbow Connector 43">
            <a:extLst>
              <a:ext uri="{FF2B5EF4-FFF2-40B4-BE49-F238E27FC236}">
                <a16:creationId xmlns:a16="http://schemas.microsoft.com/office/drawing/2014/main" id="{352AF6E8-8E51-B065-BE5D-34D9E71392FE}"/>
              </a:ext>
            </a:extLst>
          </p:cNvPr>
          <p:cNvCxnSpPr>
            <a:cxnSpLocks/>
            <a:stCxn id="43" idx="0"/>
            <a:endCxn id="4" idx="1"/>
          </p:cNvCxnSpPr>
          <p:nvPr/>
        </p:nvCxnSpPr>
        <p:spPr>
          <a:xfrm rot="5400000" flipH="1" flipV="1">
            <a:off x="3538091" y="892867"/>
            <a:ext cx="154257" cy="2428362"/>
          </a:xfrm>
          <a:prstGeom prst="bentConnector2">
            <a:avLst/>
          </a:prstGeom>
          <a:ln w="28575">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3CB50BAA-D996-5BBB-C894-7A058A512A6F}"/>
              </a:ext>
            </a:extLst>
          </p:cNvPr>
          <p:cNvCxnSpPr>
            <a:cxnSpLocks/>
          </p:cNvCxnSpPr>
          <p:nvPr/>
        </p:nvCxnSpPr>
        <p:spPr>
          <a:xfrm>
            <a:off x="6492323" y="3799945"/>
            <a:ext cx="1083191" cy="0"/>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BD3C28B-E099-9095-7B66-E61281C564EC}"/>
              </a:ext>
            </a:extLst>
          </p:cNvPr>
          <p:cNvCxnSpPr>
            <a:cxnSpLocks/>
          </p:cNvCxnSpPr>
          <p:nvPr/>
        </p:nvCxnSpPr>
        <p:spPr>
          <a:xfrm>
            <a:off x="6492323" y="4321996"/>
            <a:ext cx="1067485" cy="0"/>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D1605255-9CBB-3153-9FAD-8E9E205B4DED}"/>
              </a:ext>
            </a:extLst>
          </p:cNvPr>
          <p:cNvCxnSpPr>
            <a:cxnSpLocks/>
          </p:cNvCxnSpPr>
          <p:nvPr/>
        </p:nvCxnSpPr>
        <p:spPr>
          <a:xfrm>
            <a:off x="6492323" y="4838444"/>
            <a:ext cx="1067485" cy="0"/>
          </a:xfrm>
          <a:prstGeom prst="straightConnector1">
            <a:avLst/>
          </a:prstGeom>
          <a:ln w="28575">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7A13EDD-871C-A566-B5D6-D742475A9C72}"/>
              </a:ext>
            </a:extLst>
          </p:cNvPr>
          <p:cNvCxnSpPr>
            <a:cxnSpLocks/>
          </p:cNvCxnSpPr>
          <p:nvPr/>
        </p:nvCxnSpPr>
        <p:spPr>
          <a:xfrm>
            <a:off x="2950684" y="5845996"/>
            <a:ext cx="1878716" cy="0"/>
          </a:xfrm>
          <a:prstGeom prst="straightConnector1">
            <a:avLst/>
          </a:prstGeom>
          <a:ln w="28575">
            <a:solidFill>
              <a:schemeClr val="accent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712528F0-4E3A-8004-7758-75EB30AA7A02}"/>
              </a:ext>
            </a:extLst>
          </p:cNvPr>
          <p:cNvCxnSpPr>
            <a:cxnSpLocks/>
          </p:cNvCxnSpPr>
          <p:nvPr/>
        </p:nvCxnSpPr>
        <p:spPr>
          <a:xfrm>
            <a:off x="6492323" y="5337242"/>
            <a:ext cx="1067485" cy="0"/>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74" name="Graphic 73">
            <a:extLst>
              <a:ext uri="{FF2B5EF4-FFF2-40B4-BE49-F238E27FC236}">
                <a16:creationId xmlns:a16="http://schemas.microsoft.com/office/drawing/2014/main" id="{CE8B1857-86D5-36E3-4E0E-C92D7CB586D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37834" y="1222037"/>
            <a:ext cx="588231" cy="588231"/>
          </a:xfrm>
          <a:prstGeom prst="rect">
            <a:avLst/>
          </a:prstGeom>
        </p:spPr>
      </p:pic>
    </p:spTree>
    <p:extLst>
      <p:ext uri="{BB962C8B-B14F-4D97-AF65-F5344CB8AC3E}">
        <p14:creationId xmlns:p14="http://schemas.microsoft.com/office/powerpoint/2010/main" val="2278792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CCF31AA-0CA9-4E91-CC4E-94C820C2BE00}"/>
              </a:ext>
              <a:ext uri="{C183D7F6-B498-43B3-948B-1728B52AA6E4}">
                <adec:decorative xmlns:adec="http://schemas.microsoft.com/office/drawing/2017/decorative" val="1"/>
              </a:ext>
            </a:extLst>
          </p:cNvPr>
          <p:cNvGrpSpPr/>
          <p:nvPr/>
        </p:nvGrpSpPr>
        <p:grpSpPr>
          <a:xfrm>
            <a:off x="823822" y="1100834"/>
            <a:ext cx="10544355" cy="4024522"/>
            <a:chOff x="828076" y="2101862"/>
            <a:chExt cx="10544355" cy="4024522"/>
          </a:xfrm>
        </p:grpSpPr>
        <p:pic>
          <p:nvPicPr>
            <p:cNvPr id="6" name="Graphic 5" descr="Functions icon">
              <a:extLst>
                <a:ext uri="{FF2B5EF4-FFF2-40B4-BE49-F238E27FC236}">
                  <a16:creationId xmlns:a16="http://schemas.microsoft.com/office/drawing/2014/main" id="{6F160247-125C-96B2-E2C7-9E793E731A4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03080" y="3639511"/>
              <a:ext cx="584916" cy="604821"/>
            </a:xfrm>
            <a:prstGeom prst="rect">
              <a:avLst/>
            </a:prstGeom>
          </p:spPr>
        </p:pic>
        <p:pic>
          <p:nvPicPr>
            <p:cNvPr id="7" name="Graphic 6">
              <a:extLst>
                <a:ext uri="{FF2B5EF4-FFF2-40B4-BE49-F238E27FC236}">
                  <a16:creationId xmlns:a16="http://schemas.microsoft.com/office/drawing/2014/main" id="{E2D426A6-A111-D84E-FC31-D207A982AD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66359" y="3639511"/>
              <a:ext cx="584916" cy="604821"/>
            </a:xfrm>
            <a:prstGeom prst="rect">
              <a:avLst/>
            </a:prstGeom>
          </p:spPr>
        </p:pic>
        <p:cxnSp>
          <p:nvCxnSpPr>
            <p:cNvPr id="8" name="Connector: Elbow 19">
              <a:extLst>
                <a:ext uri="{FF2B5EF4-FFF2-40B4-BE49-F238E27FC236}">
                  <a16:creationId xmlns:a16="http://schemas.microsoft.com/office/drawing/2014/main" id="{EE5EF093-17B2-8945-9BA5-D618A6BF4319}"/>
                </a:ext>
              </a:extLst>
            </p:cNvPr>
            <p:cNvCxnSpPr>
              <a:cxnSpLocks/>
              <a:endCxn id="10" idx="0"/>
            </p:cNvCxnSpPr>
            <p:nvPr/>
          </p:nvCxnSpPr>
          <p:spPr>
            <a:xfrm rot="16200000" flipH="1">
              <a:off x="3357467" y="4307155"/>
              <a:ext cx="819189" cy="743048"/>
            </a:xfrm>
            <a:prstGeom prst="bentConnector3">
              <a:avLst/>
            </a:prstGeom>
            <a:ln w="1270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9" name="Connector: Elbow 21">
              <a:extLst>
                <a:ext uri="{FF2B5EF4-FFF2-40B4-BE49-F238E27FC236}">
                  <a16:creationId xmlns:a16="http://schemas.microsoft.com/office/drawing/2014/main" id="{15D45DA2-E8E7-F28B-8EA0-3F386C2FF940}"/>
                </a:ext>
              </a:extLst>
            </p:cNvPr>
            <p:cNvCxnSpPr>
              <a:cxnSpLocks/>
              <a:endCxn id="11" idx="0"/>
            </p:cNvCxnSpPr>
            <p:nvPr/>
          </p:nvCxnSpPr>
          <p:spPr>
            <a:xfrm rot="5400000">
              <a:off x="2560781" y="4282287"/>
              <a:ext cx="819189" cy="792785"/>
            </a:xfrm>
            <a:prstGeom prst="bentConnector3">
              <a:avLst/>
            </a:prstGeom>
            <a:ln w="1270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pic>
          <p:nvPicPr>
            <p:cNvPr id="10" name="Graphic 9">
              <a:extLst>
                <a:ext uri="{FF2B5EF4-FFF2-40B4-BE49-F238E27FC236}">
                  <a16:creationId xmlns:a16="http://schemas.microsoft.com/office/drawing/2014/main" id="{E6EC4EAE-7363-9D94-D268-212B1820F28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46127" y="5088274"/>
              <a:ext cx="584916" cy="604821"/>
            </a:xfrm>
            <a:prstGeom prst="rect">
              <a:avLst/>
            </a:prstGeom>
          </p:spPr>
        </p:pic>
        <p:pic>
          <p:nvPicPr>
            <p:cNvPr id="11" name="Graphic 10">
              <a:extLst>
                <a:ext uri="{FF2B5EF4-FFF2-40B4-BE49-F238E27FC236}">
                  <a16:creationId xmlns:a16="http://schemas.microsoft.com/office/drawing/2014/main" id="{10801A31-2EF0-143C-475B-66AAE18C790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81524" y="5088274"/>
              <a:ext cx="584916" cy="604821"/>
            </a:xfrm>
            <a:prstGeom prst="rect">
              <a:avLst/>
            </a:prstGeom>
          </p:spPr>
        </p:pic>
        <p:pic>
          <p:nvPicPr>
            <p:cNvPr id="12" name="Graphic 11">
              <a:extLst>
                <a:ext uri="{FF2B5EF4-FFF2-40B4-BE49-F238E27FC236}">
                  <a16:creationId xmlns:a16="http://schemas.microsoft.com/office/drawing/2014/main" id="{AAAEDFBE-511C-E1EC-8A37-4CE64C6D069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34588" y="4678679"/>
              <a:ext cx="641906" cy="663750"/>
            </a:xfrm>
            <a:prstGeom prst="rect">
              <a:avLst/>
            </a:prstGeom>
          </p:spPr>
        </p:pic>
        <p:cxnSp>
          <p:nvCxnSpPr>
            <p:cNvPr id="13" name="Straight Arrow Connector 12">
              <a:extLst>
                <a:ext uri="{FF2B5EF4-FFF2-40B4-BE49-F238E27FC236}">
                  <a16:creationId xmlns:a16="http://schemas.microsoft.com/office/drawing/2014/main" id="{6EFC1DC0-74B7-DB28-EBFB-591A5D1A2768}"/>
                </a:ext>
              </a:extLst>
            </p:cNvPr>
            <p:cNvCxnSpPr>
              <a:cxnSpLocks/>
              <a:stCxn id="6" idx="1"/>
              <a:endCxn id="7" idx="3"/>
            </p:cNvCxnSpPr>
            <p:nvPr/>
          </p:nvCxnSpPr>
          <p:spPr>
            <a:xfrm flipH="1">
              <a:off x="1951275" y="3941922"/>
              <a:ext cx="1151805" cy="0"/>
            </a:xfrm>
            <a:prstGeom prst="straightConnector1">
              <a:avLst/>
            </a:prstGeom>
            <a:ln w="1270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8793E96-ADDD-DF59-26EF-8316733F3A9A}"/>
                </a:ext>
              </a:extLst>
            </p:cNvPr>
            <p:cNvSpPr txBox="1"/>
            <p:nvPr/>
          </p:nvSpPr>
          <p:spPr>
            <a:xfrm>
              <a:off x="2549110" y="3240967"/>
              <a:ext cx="1835839" cy="407650"/>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defTabSz="448193"/>
              <a:r>
                <a:rPr lang="en-US" sz="1050">
                  <a:latin typeface="+mj-lt"/>
                  <a:cs typeface="Segoe UI Semilight" panose="020B0402040204020203" pitchFamily="34" charset="0"/>
                </a:rPr>
                <a:t>Function processes organizations data</a:t>
              </a:r>
            </a:p>
          </p:txBody>
        </p:sp>
        <p:sp>
          <p:nvSpPr>
            <p:cNvPr id="16" name="TextBox 15">
              <a:extLst>
                <a:ext uri="{FF2B5EF4-FFF2-40B4-BE49-F238E27FC236}">
                  <a16:creationId xmlns:a16="http://schemas.microsoft.com/office/drawing/2014/main" id="{A0438980-120F-D3D5-89FA-B50F07940A5E}"/>
                </a:ext>
              </a:extLst>
            </p:cNvPr>
            <p:cNvSpPr txBox="1"/>
            <p:nvPr/>
          </p:nvSpPr>
          <p:spPr>
            <a:xfrm>
              <a:off x="1915552" y="5710886"/>
              <a:ext cx="1201178" cy="393091"/>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defTabSz="448193"/>
              <a:r>
                <a:rPr lang="en-US" sz="1050">
                  <a:latin typeface="+mj-lt"/>
                  <a:cs typeface="Segoe UI Semilight" panose="020B0402040204020203" pitchFamily="34" charset="0"/>
                </a:rPr>
                <a:t>Extracts chunks from documents</a:t>
              </a:r>
            </a:p>
          </p:txBody>
        </p:sp>
        <p:sp>
          <p:nvSpPr>
            <p:cNvPr id="17" name="TextBox 16">
              <a:extLst>
                <a:ext uri="{FF2B5EF4-FFF2-40B4-BE49-F238E27FC236}">
                  <a16:creationId xmlns:a16="http://schemas.microsoft.com/office/drawing/2014/main" id="{B0115FE0-1C54-1B84-F34F-273FDC155FEF}"/>
                </a:ext>
              </a:extLst>
            </p:cNvPr>
            <p:cNvSpPr txBox="1"/>
            <p:nvPr/>
          </p:nvSpPr>
          <p:spPr>
            <a:xfrm>
              <a:off x="3124145" y="5710886"/>
              <a:ext cx="2028880" cy="415498"/>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defTabSz="448193"/>
              <a:r>
                <a:rPr lang="en-US" sz="1050">
                  <a:latin typeface="+mj-lt"/>
                  <a:cs typeface="Segoe UI Semilight" panose="020B0402040204020203" pitchFamily="34" charset="0"/>
                </a:rPr>
                <a:t>Creates embeddings from chunks using OpenAI</a:t>
              </a:r>
            </a:p>
          </p:txBody>
        </p:sp>
        <p:sp>
          <p:nvSpPr>
            <p:cNvPr id="18" name="TextBox 17">
              <a:extLst>
                <a:ext uri="{FF2B5EF4-FFF2-40B4-BE49-F238E27FC236}">
                  <a16:creationId xmlns:a16="http://schemas.microsoft.com/office/drawing/2014/main" id="{25DFDC45-0044-8587-CFB0-C3717F398D6E}"/>
                </a:ext>
              </a:extLst>
            </p:cNvPr>
            <p:cNvSpPr txBox="1"/>
            <p:nvPr/>
          </p:nvSpPr>
          <p:spPr>
            <a:xfrm>
              <a:off x="4824114" y="3542896"/>
              <a:ext cx="2259420" cy="415498"/>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defTabSz="448193"/>
              <a:r>
                <a:rPr lang="en-US" sz="1050">
                  <a:latin typeface="+mj-lt"/>
                  <a:cs typeface="Segoe UI Semilight" panose="020B0402040204020203" pitchFamily="34" charset="0"/>
                </a:rPr>
                <a:t>Stores extracted chunks and embeddings in semantic store</a:t>
              </a:r>
            </a:p>
          </p:txBody>
        </p:sp>
        <p:sp>
          <p:nvSpPr>
            <p:cNvPr id="19" name="TextBox 18">
              <a:extLst>
                <a:ext uri="{FF2B5EF4-FFF2-40B4-BE49-F238E27FC236}">
                  <a16:creationId xmlns:a16="http://schemas.microsoft.com/office/drawing/2014/main" id="{7E1D5E9D-C8B1-53A3-C6C8-D34CBD082439}"/>
                </a:ext>
              </a:extLst>
            </p:cNvPr>
            <p:cNvSpPr txBox="1"/>
            <p:nvPr/>
          </p:nvSpPr>
          <p:spPr>
            <a:xfrm>
              <a:off x="828076" y="3237043"/>
              <a:ext cx="1781774" cy="415498"/>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defTabSz="448193"/>
              <a:r>
                <a:rPr lang="en-US" sz="1050">
                  <a:latin typeface="+mj-lt"/>
                  <a:cs typeface="Segoe UI Semilight" panose="020B0402040204020203" pitchFamily="34" charset="0"/>
                </a:rPr>
                <a:t>Retrieves organizations documents</a:t>
              </a:r>
            </a:p>
          </p:txBody>
        </p:sp>
        <p:pic>
          <p:nvPicPr>
            <p:cNvPr id="21" name="Graphic 20" descr="Functions icon">
              <a:extLst>
                <a:ext uri="{FF2B5EF4-FFF2-40B4-BE49-F238E27FC236}">
                  <a16:creationId xmlns:a16="http://schemas.microsoft.com/office/drawing/2014/main" id="{135FBA42-68B9-9C63-B122-06CBFE1CB73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10657" y="3315153"/>
              <a:ext cx="555458" cy="589388"/>
            </a:xfrm>
            <a:prstGeom prst="rect">
              <a:avLst/>
            </a:prstGeom>
          </p:spPr>
        </p:pic>
        <p:pic>
          <p:nvPicPr>
            <p:cNvPr id="23" name="Graphic 22">
              <a:extLst>
                <a:ext uri="{FF2B5EF4-FFF2-40B4-BE49-F238E27FC236}">
                  <a16:creationId xmlns:a16="http://schemas.microsoft.com/office/drawing/2014/main" id="{F9E92BF6-E8C3-0F00-92A1-88FEA657378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70559" y="5067278"/>
              <a:ext cx="609577" cy="646813"/>
            </a:xfrm>
            <a:prstGeom prst="rect">
              <a:avLst/>
            </a:prstGeom>
          </p:spPr>
        </p:pic>
        <p:cxnSp>
          <p:nvCxnSpPr>
            <p:cNvPr id="24" name="Connector: Elbow 8">
              <a:extLst>
                <a:ext uri="{FF2B5EF4-FFF2-40B4-BE49-F238E27FC236}">
                  <a16:creationId xmlns:a16="http://schemas.microsoft.com/office/drawing/2014/main" id="{B6835ED2-8D72-BD1E-E1DE-B0FCCEEEDA8A}"/>
                </a:ext>
              </a:extLst>
            </p:cNvPr>
            <p:cNvCxnSpPr>
              <a:cxnSpLocks/>
            </p:cNvCxnSpPr>
            <p:nvPr/>
          </p:nvCxnSpPr>
          <p:spPr>
            <a:xfrm rot="10800000" flipV="1">
              <a:off x="6397486" y="4355558"/>
              <a:ext cx="2390900" cy="642799"/>
            </a:xfrm>
            <a:prstGeom prst="bentConnector3">
              <a:avLst>
                <a:gd name="adj1" fmla="val 50000"/>
              </a:avLst>
            </a:prstGeom>
            <a:ln w="12700">
              <a:solidFill>
                <a:schemeClr val="tx1"/>
              </a:solidFill>
              <a:headEnd type="arrow" w="lg" len="sm"/>
              <a:tailEnd type="arrow" w="lg" len="med"/>
            </a:ln>
          </p:spPr>
          <p:style>
            <a:lnRef idx="1">
              <a:schemeClr val="accent1"/>
            </a:lnRef>
            <a:fillRef idx="0">
              <a:schemeClr val="accent1"/>
            </a:fillRef>
            <a:effectRef idx="0">
              <a:schemeClr val="accent1"/>
            </a:effectRef>
            <a:fontRef idx="minor">
              <a:schemeClr val="tx1"/>
            </a:fontRef>
          </p:style>
        </p:cxnSp>
        <p:cxnSp>
          <p:nvCxnSpPr>
            <p:cNvPr id="25" name="Connector: Elbow 9">
              <a:extLst>
                <a:ext uri="{FF2B5EF4-FFF2-40B4-BE49-F238E27FC236}">
                  <a16:creationId xmlns:a16="http://schemas.microsoft.com/office/drawing/2014/main" id="{DA479EFB-E92E-3FAC-25FF-CE9D18360F81}"/>
                </a:ext>
              </a:extLst>
            </p:cNvPr>
            <p:cNvCxnSpPr>
              <a:cxnSpLocks/>
              <a:endCxn id="23" idx="0"/>
            </p:cNvCxnSpPr>
            <p:nvPr/>
          </p:nvCxnSpPr>
          <p:spPr>
            <a:xfrm>
              <a:off x="8780797" y="4355561"/>
              <a:ext cx="994551" cy="711717"/>
            </a:xfrm>
            <a:prstGeom prst="bentConnector2">
              <a:avLst/>
            </a:prstGeom>
            <a:ln w="12700">
              <a:solidFill>
                <a:schemeClr val="tx1"/>
              </a:solidFill>
              <a:headEnd type="arrow" w="lg" len="sm"/>
              <a:tailEnd type="arrow" w="lg"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42E1B1D-9B35-57ED-AB01-8922A40536F5}"/>
                </a:ext>
              </a:extLst>
            </p:cNvPr>
            <p:cNvCxnSpPr>
              <a:cxnSpLocks/>
            </p:cNvCxnSpPr>
            <p:nvPr/>
          </p:nvCxnSpPr>
          <p:spPr>
            <a:xfrm>
              <a:off x="8788385" y="3904541"/>
              <a:ext cx="0" cy="451019"/>
            </a:xfrm>
            <a:prstGeom prst="straightConnector1">
              <a:avLst/>
            </a:prstGeom>
            <a:ln w="12700">
              <a:solidFill>
                <a:schemeClr val="tx1"/>
              </a:solidFill>
              <a:headEnd type="arrow" w="lg" len="sm"/>
              <a:tailEnd type="arrow" w="lg"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ACBC491-266E-49A3-E857-04F693EFDCC9}"/>
                </a:ext>
              </a:extLst>
            </p:cNvPr>
            <p:cNvSpPr txBox="1"/>
            <p:nvPr/>
          </p:nvSpPr>
          <p:spPr>
            <a:xfrm>
              <a:off x="9115779" y="3363121"/>
              <a:ext cx="2256652" cy="415498"/>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algn="l" defTabSz="448193"/>
              <a:r>
                <a:rPr lang="en-US" sz="1050">
                  <a:latin typeface="+mj-lt"/>
                  <a:cs typeface="Segoe UI Semilight" panose="020B0402040204020203" pitchFamily="34" charset="0"/>
                </a:rPr>
                <a:t>Function processes prompt and creates embeddings for this text</a:t>
              </a:r>
            </a:p>
          </p:txBody>
        </p:sp>
        <p:sp>
          <p:nvSpPr>
            <p:cNvPr id="28" name="TextBox 27">
              <a:extLst>
                <a:ext uri="{FF2B5EF4-FFF2-40B4-BE49-F238E27FC236}">
                  <a16:creationId xmlns:a16="http://schemas.microsoft.com/office/drawing/2014/main" id="{EDA1EECF-391F-A4B5-0421-9673A970ABF8}"/>
                </a:ext>
              </a:extLst>
            </p:cNvPr>
            <p:cNvSpPr txBox="1"/>
            <p:nvPr/>
          </p:nvSpPr>
          <p:spPr>
            <a:xfrm>
              <a:off x="6460833" y="4998357"/>
              <a:ext cx="1952090" cy="577081"/>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defTabSz="448193"/>
              <a:r>
                <a:rPr lang="en-US" sz="1050">
                  <a:latin typeface="+mj-lt"/>
                  <a:cs typeface="Segoe UI Semilight" panose="020B0402040204020203" pitchFamily="34" charset="0"/>
                </a:rPr>
                <a:t>Searches semantic store using embeddings and retrieves related content</a:t>
              </a:r>
            </a:p>
          </p:txBody>
        </p:sp>
        <p:sp>
          <p:nvSpPr>
            <p:cNvPr id="29" name="TextBox 28">
              <a:extLst>
                <a:ext uri="{FF2B5EF4-FFF2-40B4-BE49-F238E27FC236}">
                  <a16:creationId xmlns:a16="http://schemas.microsoft.com/office/drawing/2014/main" id="{5E6807F0-774A-9312-6EF6-85099E53D734}"/>
                </a:ext>
              </a:extLst>
            </p:cNvPr>
            <p:cNvSpPr txBox="1"/>
            <p:nvPr/>
          </p:nvSpPr>
          <p:spPr>
            <a:xfrm>
              <a:off x="8685626" y="5710886"/>
              <a:ext cx="2179441" cy="415498"/>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defTabSz="448193"/>
              <a:r>
                <a:rPr lang="en-US" sz="1050">
                  <a:latin typeface="+mj-lt"/>
                  <a:cs typeface="Segoe UI Semilight" panose="020B0402040204020203" pitchFamily="34" charset="0"/>
                </a:rPr>
                <a:t>Calls OpenAI with retrieved content and prompt</a:t>
              </a:r>
            </a:p>
          </p:txBody>
        </p:sp>
        <p:cxnSp>
          <p:nvCxnSpPr>
            <p:cNvPr id="30" name="Connector: Elbow 66">
              <a:extLst>
                <a:ext uri="{FF2B5EF4-FFF2-40B4-BE49-F238E27FC236}">
                  <a16:creationId xmlns:a16="http://schemas.microsoft.com/office/drawing/2014/main" id="{F3CB04EB-BD63-93D4-3EC5-B054F6FED958}"/>
                </a:ext>
                <a:ext uri="{C183D7F6-B498-43B3-948B-1728B52AA6E4}">
                  <adec:decorative xmlns:adec="http://schemas.microsoft.com/office/drawing/2017/decorative" val="1"/>
                </a:ext>
              </a:extLst>
            </p:cNvPr>
            <p:cNvCxnSpPr>
              <a:cxnSpLocks/>
              <a:endCxn id="21" idx="0"/>
            </p:cNvCxnSpPr>
            <p:nvPr/>
          </p:nvCxnSpPr>
          <p:spPr>
            <a:xfrm rot="16200000" flipH="1">
              <a:off x="8441532" y="2968299"/>
              <a:ext cx="693706" cy="2"/>
            </a:xfrm>
            <a:prstGeom prst="bentConnector3">
              <a:avLst>
                <a:gd name="adj1" fmla="val 50000"/>
              </a:avLst>
            </a:prstGeom>
            <a:ln w="1270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95C714BC-493C-D8AA-D1AA-188AF2C1E0CB}"/>
                </a:ext>
              </a:extLst>
            </p:cNvPr>
            <p:cNvGrpSpPr/>
            <p:nvPr/>
          </p:nvGrpSpPr>
          <p:grpSpPr>
            <a:xfrm>
              <a:off x="8219360" y="2101862"/>
              <a:ext cx="1228747" cy="519585"/>
              <a:chOff x="8057800" y="1804134"/>
              <a:chExt cx="1228747" cy="519585"/>
            </a:xfrm>
          </p:grpSpPr>
          <p:sp>
            <p:nvSpPr>
              <p:cNvPr id="45" name="Freeform: Shape 89">
                <a:extLst>
                  <a:ext uri="{FF2B5EF4-FFF2-40B4-BE49-F238E27FC236}">
                    <a16:creationId xmlns:a16="http://schemas.microsoft.com/office/drawing/2014/main" id="{30CCF772-F641-2993-8738-6CDC4AEEF76E}"/>
                  </a:ext>
                </a:extLst>
              </p:cNvPr>
              <p:cNvSpPr/>
              <p:nvPr/>
            </p:nvSpPr>
            <p:spPr>
              <a:xfrm>
                <a:off x="8061552" y="1874799"/>
                <a:ext cx="1224995" cy="448920"/>
              </a:xfrm>
              <a:custGeom>
                <a:avLst/>
                <a:gdLst>
                  <a:gd name="connsiteX0" fmla="*/ 1475 w 416289"/>
                  <a:gd name="connsiteY0" fmla="*/ 322017 h 320888"/>
                  <a:gd name="connsiteX1" fmla="*/ 417765 w 416289"/>
                  <a:gd name="connsiteY1" fmla="*/ 322017 h 320888"/>
                  <a:gd name="connsiteX2" fmla="*/ 417765 w 416289"/>
                  <a:gd name="connsiteY2" fmla="*/ 1475 h 320888"/>
                  <a:gd name="connsiteX3" fmla="*/ 1475 w 416289"/>
                  <a:gd name="connsiteY3" fmla="*/ 1475 h 320888"/>
                  <a:gd name="connsiteX4" fmla="*/ 1475 w 416289"/>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320888">
                    <a:moveTo>
                      <a:pt x="1475" y="322017"/>
                    </a:moveTo>
                    <a:lnTo>
                      <a:pt x="417765" y="322017"/>
                    </a:lnTo>
                    <a:lnTo>
                      <a:pt x="417765" y="1475"/>
                    </a:lnTo>
                    <a:lnTo>
                      <a:pt x="1475" y="1475"/>
                    </a:lnTo>
                    <a:lnTo>
                      <a:pt x="1475" y="322017"/>
                    </a:lnTo>
                    <a:close/>
                  </a:path>
                </a:pathLst>
              </a:custGeom>
              <a:solidFill>
                <a:srgbClr val="0078D4"/>
              </a:solidFill>
              <a:ln w="4321" cap="flat">
                <a:noFill/>
                <a:prstDash val="solid"/>
                <a:miter/>
              </a:ln>
            </p:spPr>
            <p:txBody>
              <a:bodyPr rtlCol="0" anchor="ctr"/>
              <a:lstStyle/>
              <a:p>
                <a:pPr defTabSz="448193"/>
                <a:r>
                  <a:rPr lang="en-US" sz="1050">
                    <a:latin typeface="+mj-lt"/>
                    <a:cs typeface="Segoe UI Semilight" panose="020B0402040204020203" pitchFamily="34" charset="0"/>
                  </a:rPr>
                  <a:t>Ask questions </a:t>
                </a:r>
                <a:br>
                  <a:rPr lang="en-US" sz="1050">
                    <a:latin typeface="+mj-lt"/>
                    <a:cs typeface="Segoe UI Semilight" panose="020B0402040204020203" pitchFamily="34" charset="0"/>
                  </a:rPr>
                </a:br>
                <a:r>
                  <a:rPr lang="en-US" sz="1050">
                    <a:latin typeface="+mj-lt"/>
                    <a:cs typeface="Segoe UI Semilight" panose="020B0402040204020203" pitchFamily="34" charset="0"/>
                  </a:rPr>
                  <a:t>of documents</a:t>
                </a:r>
              </a:p>
            </p:txBody>
          </p:sp>
          <p:sp>
            <p:nvSpPr>
              <p:cNvPr id="46" name="Freeform: Shape 90">
                <a:extLst>
                  <a:ext uri="{FF2B5EF4-FFF2-40B4-BE49-F238E27FC236}">
                    <a16:creationId xmlns:a16="http://schemas.microsoft.com/office/drawing/2014/main" id="{9DF07711-EAF6-403C-5109-1C63475AF28F}"/>
                  </a:ext>
                </a:extLst>
              </p:cNvPr>
              <p:cNvSpPr/>
              <p:nvPr/>
            </p:nvSpPr>
            <p:spPr>
              <a:xfrm>
                <a:off x="8057800" y="1804134"/>
                <a:ext cx="1224995" cy="70665"/>
              </a:xfrm>
              <a:custGeom>
                <a:avLst/>
                <a:gdLst>
                  <a:gd name="connsiteX0" fmla="*/ 1475 w 416289"/>
                  <a:gd name="connsiteY0" fmla="*/ 44857 h 43363"/>
                  <a:gd name="connsiteX1" fmla="*/ 417619 w 416289"/>
                  <a:gd name="connsiteY1" fmla="*/ 44857 h 43363"/>
                  <a:gd name="connsiteX2" fmla="*/ 417619 w 416289"/>
                  <a:gd name="connsiteY2" fmla="*/ 1475 h 43363"/>
                  <a:gd name="connsiteX3" fmla="*/ 1475 w 416289"/>
                  <a:gd name="connsiteY3" fmla="*/ 1475 h 43363"/>
                  <a:gd name="connsiteX4" fmla="*/ 1475 w 416289"/>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9" h="43363">
                    <a:moveTo>
                      <a:pt x="1475" y="44857"/>
                    </a:moveTo>
                    <a:lnTo>
                      <a:pt x="417619" y="44857"/>
                    </a:lnTo>
                    <a:lnTo>
                      <a:pt x="417619" y="1475"/>
                    </a:lnTo>
                    <a:lnTo>
                      <a:pt x="1475" y="1475"/>
                    </a:lnTo>
                    <a:lnTo>
                      <a:pt x="1475" y="44857"/>
                    </a:lnTo>
                    <a:close/>
                  </a:path>
                </a:pathLst>
              </a:custGeom>
              <a:solidFill>
                <a:srgbClr val="50E6FF"/>
              </a:solidFill>
              <a:ln w="4321" cap="flat">
                <a:noFill/>
                <a:prstDash val="solid"/>
                <a:miter/>
              </a:ln>
            </p:spPr>
            <p:txBody>
              <a:bodyPr rtlCol="0" anchor="ctr"/>
              <a:lstStyle/>
              <a:p>
                <a:pPr defTabSz="1097240"/>
                <a:endParaRPr lang="en-US" sz="2000">
                  <a:solidFill>
                    <a:srgbClr val="1A1A1A"/>
                  </a:solidFill>
                  <a:latin typeface="Segoe UI"/>
                </a:endParaRPr>
              </a:p>
            </p:txBody>
          </p:sp>
        </p:grpSp>
      </p:grpSp>
      <p:sp>
        <p:nvSpPr>
          <p:cNvPr id="2" name="TextBox 1">
            <a:extLst>
              <a:ext uri="{FF2B5EF4-FFF2-40B4-BE49-F238E27FC236}">
                <a16:creationId xmlns:a16="http://schemas.microsoft.com/office/drawing/2014/main" id="{19DFF21B-B7A8-4121-35D0-E5BB6697CA79}"/>
              </a:ext>
            </a:extLst>
          </p:cNvPr>
          <p:cNvSpPr txBox="1"/>
          <p:nvPr/>
        </p:nvSpPr>
        <p:spPr>
          <a:xfrm>
            <a:off x="601061" y="239037"/>
            <a:ext cx="10981370" cy="830997"/>
          </a:xfrm>
          <a:prstGeom prst="rect">
            <a:avLst/>
          </a:prstGeom>
          <a:noFill/>
        </p:spPr>
        <p:txBody>
          <a:bodyPr wrap="square" rtlCol="0">
            <a:spAutoFit/>
          </a:bodyPr>
          <a:lstStyle/>
          <a:p>
            <a:r>
              <a:rPr lang="en-US" sz="3200" spc="-50">
                <a:ln w="3175">
                  <a:noFill/>
                </a:ln>
                <a:latin typeface="+mj-lt"/>
                <a:cs typeface="Segoe UI" pitchFamily="34" charset="0"/>
              </a:rPr>
              <a:t>Bring your own data in real time for semantic search (RAG)</a:t>
            </a:r>
          </a:p>
          <a:p>
            <a:r>
              <a:rPr lang="en-US" sz="1600"/>
              <a:t>https://</a:t>
            </a:r>
            <a:r>
              <a:rPr lang="en-US" sz="1600" err="1"/>
              <a:t>github.com</a:t>
            </a:r>
            <a:r>
              <a:rPr lang="en-US" sz="1600"/>
              <a:t>/Azure-Samples/azure-functions-</a:t>
            </a:r>
            <a:r>
              <a:rPr lang="en-US" sz="1600" err="1"/>
              <a:t>openai</a:t>
            </a:r>
            <a:r>
              <a:rPr lang="en-US" sz="1600"/>
              <a:t>-</a:t>
            </a:r>
            <a:r>
              <a:rPr lang="en-US" sz="1600" err="1"/>
              <a:t>aisearch</a:t>
            </a:r>
            <a:r>
              <a:rPr lang="en-US" sz="1600"/>
              <a:t>-python</a:t>
            </a:r>
          </a:p>
        </p:txBody>
      </p:sp>
      <p:cxnSp>
        <p:nvCxnSpPr>
          <p:cNvPr id="55" name="Connector: Elbow 19">
            <a:extLst>
              <a:ext uri="{FF2B5EF4-FFF2-40B4-BE49-F238E27FC236}">
                <a16:creationId xmlns:a16="http://schemas.microsoft.com/office/drawing/2014/main" id="{261D64E9-FF4D-B69F-07F4-46BC45BBED91}"/>
              </a:ext>
            </a:extLst>
          </p:cNvPr>
          <p:cNvCxnSpPr>
            <a:cxnSpLocks/>
            <a:stCxn id="6" idx="3"/>
            <a:endCxn id="12" idx="0"/>
          </p:cNvCxnSpPr>
          <p:nvPr/>
        </p:nvCxnSpPr>
        <p:spPr>
          <a:xfrm>
            <a:off x="3683742" y="2940894"/>
            <a:ext cx="2367545" cy="736757"/>
          </a:xfrm>
          <a:prstGeom prst="bentConnector2">
            <a:avLst/>
          </a:prstGeom>
          <a:ln w="1270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70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I Agents Hack Template Light Mode">
  <a:themeElements>
    <a:clrScheme name="AI Skills Fest">
      <a:dk1>
        <a:srgbClr val="000000"/>
      </a:dk1>
      <a:lt1>
        <a:srgbClr val="FFFFFF"/>
      </a:lt1>
      <a:dk2>
        <a:srgbClr val="091F2C"/>
      </a:dk2>
      <a:lt2>
        <a:srgbClr val="E8E6DF"/>
      </a:lt2>
      <a:accent1>
        <a:srgbClr val="0078D4"/>
      </a:accent1>
      <a:accent2>
        <a:srgbClr val="C73ECC"/>
      </a:accent2>
      <a:accent3>
        <a:srgbClr val="FF5C39"/>
      </a:accent3>
      <a:accent4>
        <a:srgbClr val="FFE399"/>
      </a:accent4>
      <a:accent5>
        <a:srgbClr val="49C5B1"/>
      </a:accent5>
      <a:accent6>
        <a:srgbClr val="8DE971"/>
      </a:accent6>
      <a:hlink>
        <a:srgbClr val="0067B8"/>
      </a:hlink>
      <a:folHlink>
        <a:srgbClr val="0067B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AI-Skills-Fest_16-9-Event-template_Microsoft_Final" id="{75E1E0E2-04CE-4333-8023-F1FBF65D0AF4}" vid="{9D43C70A-8B06-4E85-94DE-DC0023F047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31289A688703948BA568FE7D6272F05" ma:contentTypeVersion="14" ma:contentTypeDescription="Create a new document." ma:contentTypeScope="" ma:versionID="8ff5385ff33dc96ff4fa0f9e2057ffcd">
  <xsd:schema xmlns:xsd="http://www.w3.org/2001/XMLSchema" xmlns:xs="http://www.w3.org/2001/XMLSchema" xmlns:p="http://schemas.microsoft.com/office/2006/metadata/properties" xmlns:ns1="http://schemas.microsoft.com/sharepoint/v3" xmlns:ns2="e07b9560-82cc-4f3d-aea9-44c6277445fd" xmlns:ns3="9480bc8b-5f12-413b-ace7-9c780deae2d0" targetNamespace="http://schemas.microsoft.com/office/2006/metadata/properties" ma:root="true" ma:fieldsID="f25df9bbde38ff3d4363ffd29e4309ad" ns1:_="" ns2:_="" ns3:_="">
    <xsd:import namespace="http://schemas.microsoft.com/sharepoint/v3"/>
    <xsd:import namespace="e07b9560-82cc-4f3d-aea9-44c6277445fd"/>
    <xsd:import namespace="9480bc8b-5f12-413b-ace7-9c780deae2d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BillingMetadata" minOccurs="0"/>
                <xsd:element ref="ns1:_ip_UnifiedCompliancePolicyProperties" minOccurs="0"/>
                <xsd:element ref="ns1:_ip_UnifiedCompliancePolicyUIAction"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3" nillable="true" ma:displayName="Unified Compliance Policy Properties" ma:hidden="true" ma:internalName="_ip_UnifiedCompliancePolicyProperties">
      <xsd:simpleType>
        <xsd:restriction base="dms:Note"/>
      </xsd:simpleType>
    </xsd:element>
    <xsd:element name="_ip_UnifiedCompliancePolicyUIAction" ma:index="1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07b9560-82cc-4f3d-aea9-44c6277445f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BillingMetadata" ma:index="12" nillable="true" ma:displayName="MediaServiceBillingMetadata" ma:hidden="true" ma:internalName="MediaServiceBillingMetadata" ma:readOnly="true">
      <xsd:simpleType>
        <xsd:restriction base="dms:Note"/>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480bc8b-5f12-413b-ace7-9c780deae2d0"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80159883-c163-4ac0-ac0d-c4ae7a123867}" ma:internalName="TaxCatchAll" ma:showField="CatchAllData" ma:web="9480bc8b-5f12-413b-ace7-9c780deae2d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e07b9560-82cc-4f3d-aea9-44c6277445fd">
      <Terms xmlns="http://schemas.microsoft.com/office/infopath/2007/PartnerControls"/>
    </lcf76f155ced4ddcb4097134ff3c332f>
    <TaxCatchAll xmlns="9480bc8b-5f12-413b-ace7-9c780deae2d0" xsi:nil="true"/>
  </documentManagement>
</p:properties>
</file>

<file path=customXml/itemProps1.xml><?xml version="1.0" encoding="utf-8"?>
<ds:datastoreItem xmlns:ds="http://schemas.openxmlformats.org/officeDocument/2006/customXml" ds:itemID="{948419D9-581A-44A8-91B6-4F43E1D6982A}">
  <ds:schemaRefs>
    <ds:schemaRef ds:uri="http://schemas.microsoft.com/sharepoint/v3/contenttype/forms"/>
  </ds:schemaRefs>
</ds:datastoreItem>
</file>

<file path=customXml/itemProps2.xml><?xml version="1.0" encoding="utf-8"?>
<ds:datastoreItem xmlns:ds="http://schemas.openxmlformats.org/officeDocument/2006/customXml" ds:itemID="{3749CD0F-939F-43A3-ACD6-E1FE68103385}">
  <ds:schemaRefs>
    <ds:schemaRef ds:uri="9480bc8b-5f12-413b-ace7-9c780deae2d0"/>
    <ds:schemaRef ds:uri="e07b9560-82cc-4f3d-aea9-44c6277445f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6433F3D-D6EB-404B-A6A4-2834F1FD1D65}">
  <ds:schemaRefs>
    <ds:schemaRef ds:uri="9480bc8b-5f12-413b-ace7-9c780deae2d0"/>
    <ds:schemaRef ds:uri="e07b9560-82cc-4f3d-aea9-44c6277445f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9</Slides>
  <Notes>4</Notes>
  <HiddenSlides>0</HiddenSlide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AI Agents Hack Template Light Mode</vt:lpstr>
      <vt:lpstr>Extending AI Agents with Azure Functions </vt:lpstr>
      <vt:lpstr>PowerPoint Presentation</vt:lpstr>
      <vt:lpstr>Async function calling with Azure AI Agent service https://learn.microsoft.com/en-us/azure/ai-services/agents/how-to/tools/azure-functions</vt:lpstr>
      <vt:lpstr>Azure Functions MCP server hosting  Early Preview - https://github.com/Azure-Samples/remote-mcp-functions-dotnet</vt:lpstr>
      <vt:lpstr>Async function calling with MCP hosted on Azure Functions https://github.com/Azure-Samples/remote-mcp-functions-dotnet</vt:lpstr>
      <vt:lpstr>PowerPoint Presentation</vt:lpstr>
      <vt:lpstr>Function calling for stateful tools with durable</vt:lpstr>
      <vt:lpstr>Directed agents with durable functions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Daisy Chaussee</dc:creator>
  <cp:revision>1</cp:revision>
  <dcterms:created xsi:type="dcterms:W3CDTF">2024-08-07T00:36:26Z</dcterms:created>
  <dcterms:modified xsi:type="dcterms:W3CDTF">2025-04-24T15:38:41Z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0x010100831289A688703948BA568FE7D6272F05</vt:lpwstr>
  </property>
  <property fmtid="{D5CDD505-2E9C-101B-9397-08002B2CF9AE}" pid="3" name="MediaServiceImageTags">
    <vt:lpwstr/>
  </property>
</Properties>
</file>